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3"/>
  </p:notesMasterIdLst>
  <p:sldIdLst>
    <p:sldId id="256" r:id="rId2"/>
    <p:sldId id="257" r:id="rId3"/>
    <p:sldId id="297" r:id="rId4"/>
    <p:sldId id="291" r:id="rId5"/>
    <p:sldId id="258" r:id="rId6"/>
    <p:sldId id="259" r:id="rId7"/>
    <p:sldId id="260" r:id="rId8"/>
    <p:sldId id="292" r:id="rId9"/>
    <p:sldId id="293" r:id="rId10"/>
    <p:sldId id="274" r:id="rId11"/>
    <p:sldId id="275"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6" r:id="rId26"/>
    <p:sldId id="277" r:id="rId27"/>
    <p:sldId id="295" r:id="rId28"/>
    <p:sldId id="278" r:id="rId29"/>
    <p:sldId id="279" r:id="rId30"/>
    <p:sldId id="280" r:id="rId31"/>
    <p:sldId id="281" r:id="rId32"/>
    <p:sldId id="283" r:id="rId33"/>
    <p:sldId id="282" r:id="rId34"/>
    <p:sldId id="284" r:id="rId35"/>
    <p:sldId id="285" r:id="rId36"/>
    <p:sldId id="286" r:id="rId37"/>
    <p:sldId id="287" r:id="rId38"/>
    <p:sldId id="288" r:id="rId39"/>
    <p:sldId id="289" r:id="rId40"/>
    <p:sldId id="290" r:id="rId41"/>
    <p:sldId id="296" r:id="rId4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4131" autoAdjust="0"/>
  </p:normalViewPr>
  <p:slideViewPr>
    <p:cSldViewPr snapToGrid="0">
      <p:cViewPr varScale="1">
        <p:scale>
          <a:sx n="105" d="100"/>
          <a:sy n="105" d="100"/>
        </p:scale>
        <p:origin x="714" y="102"/>
      </p:cViewPr>
      <p:guideLst/>
    </p:cSldViewPr>
  </p:slideViewPr>
  <p:outlineViewPr>
    <p:cViewPr>
      <p:scale>
        <a:sx n="33" d="100"/>
        <a:sy n="33" d="100"/>
      </p:scale>
      <p:origin x="0" y="-32838"/>
    </p:cViewPr>
  </p:outlineViewPr>
  <p:notesTextViewPr>
    <p:cViewPr>
      <p:scale>
        <a:sx n="1" d="1"/>
        <a:sy n="1" d="1"/>
      </p:scale>
      <p:origin x="0" y="0"/>
    </p:cViewPr>
  </p:notesTextViewPr>
  <p:sorterViewPr>
    <p:cViewPr>
      <p:scale>
        <a:sx n="100" d="100"/>
        <a:sy n="100" d="100"/>
      </p:scale>
      <p:origin x="0" y="-3366"/>
    </p:cViewPr>
  </p:sorterViewPr>
  <p:notesViewPr>
    <p:cSldViewPr snapToGrid="0">
      <p:cViewPr varScale="1">
        <p:scale>
          <a:sx n="84" d="100"/>
          <a:sy n="84" d="100"/>
        </p:scale>
        <p:origin x="3828" y="9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BE34C1-5397-431A-85BC-7B46653A59BB}" type="datetimeFigureOut">
              <a:rPr lang="it-IT" smtClean="0"/>
              <a:t>20/09/2023</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728B68D-6EBC-482A-BEE4-D6481667281C}" type="slidenum">
              <a:rPr lang="it-IT" smtClean="0"/>
              <a:t>‹N›</a:t>
            </a:fld>
            <a:endParaRPr lang="it-IT"/>
          </a:p>
        </p:txBody>
      </p:sp>
    </p:spTree>
    <p:extLst>
      <p:ext uri="{BB962C8B-B14F-4D97-AF65-F5344CB8AC3E}">
        <p14:creationId xmlns:p14="http://schemas.microsoft.com/office/powerpoint/2010/main" val="27950736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B728B68D-6EBC-482A-BEE4-D6481667281C}" type="slidenum">
              <a:rPr lang="it-IT" smtClean="0"/>
              <a:t>20</a:t>
            </a:fld>
            <a:endParaRPr lang="it-IT"/>
          </a:p>
        </p:txBody>
      </p:sp>
    </p:spTree>
    <p:extLst>
      <p:ext uri="{BB962C8B-B14F-4D97-AF65-F5344CB8AC3E}">
        <p14:creationId xmlns:p14="http://schemas.microsoft.com/office/powerpoint/2010/main" val="42233084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a:p>
        </p:txBody>
      </p:sp>
      <p:sp>
        <p:nvSpPr>
          <p:cNvPr id="4" name="Segnaposto numero diapositiva 3"/>
          <p:cNvSpPr>
            <a:spLocks noGrp="1"/>
          </p:cNvSpPr>
          <p:nvPr>
            <p:ph type="sldNum" sz="quarter" idx="10"/>
          </p:nvPr>
        </p:nvSpPr>
        <p:spPr/>
        <p:txBody>
          <a:bodyPr/>
          <a:lstStyle/>
          <a:p>
            <a:fld id="{B728B68D-6EBC-482A-BEE4-D6481667281C}" type="slidenum">
              <a:rPr lang="it-IT" smtClean="0"/>
              <a:t>35</a:t>
            </a:fld>
            <a:endParaRPr lang="it-IT"/>
          </a:p>
        </p:txBody>
      </p:sp>
    </p:spTree>
    <p:extLst>
      <p:ext uri="{BB962C8B-B14F-4D97-AF65-F5344CB8AC3E}">
        <p14:creationId xmlns:p14="http://schemas.microsoft.com/office/powerpoint/2010/main" val="7397456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A85B339-AD41-48FE-B923-4B5882CD889B}" type="datetimeFigureOut">
              <a:rPr lang="it-IT" smtClean="0"/>
              <a:t>20/09/2023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19008029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A85B339-AD41-48FE-B923-4B5882CD889B}" type="datetimeFigureOut">
              <a:rPr lang="it-IT" smtClean="0"/>
              <a:t>20/09/2023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3152107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A85B339-AD41-48FE-B923-4B5882CD889B}" type="datetimeFigureOut">
              <a:rPr lang="it-IT" smtClean="0"/>
              <a:t>20/09/2023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2036281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A85B339-AD41-48FE-B923-4B5882CD889B}" type="datetimeFigureOut">
              <a:rPr lang="it-IT" smtClean="0"/>
              <a:t>20/09/2023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341507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Modifica gli stili del testo dello schema</a:t>
            </a:r>
          </a:p>
        </p:txBody>
      </p:sp>
      <p:sp>
        <p:nvSpPr>
          <p:cNvPr id="4" name="Segnaposto data 3"/>
          <p:cNvSpPr>
            <a:spLocks noGrp="1"/>
          </p:cNvSpPr>
          <p:nvPr>
            <p:ph type="dt" sz="half" idx="10"/>
          </p:nvPr>
        </p:nvSpPr>
        <p:spPr/>
        <p:txBody>
          <a:bodyPr/>
          <a:lstStyle/>
          <a:p>
            <a:fld id="{8A85B339-AD41-48FE-B923-4B5882CD889B}" type="datetimeFigureOut">
              <a:rPr lang="it-IT" smtClean="0"/>
              <a:t>20/09/2023</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3039862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A85B339-AD41-48FE-B923-4B5882CD889B}" type="datetimeFigureOut">
              <a:rPr lang="it-IT" smtClean="0"/>
              <a:t>20/09/2023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3850121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A85B339-AD41-48FE-B923-4B5882CD889B}" type="datetimeFigureOut">
              <a:rPr lang="it-IT" smtClean="0"/>
              <a:t>20/09/2023</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19867483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A85B339-AD41-48FE-B923-4B5882CD889B}" type="datetimeFigureOut">
              <a:rPr lang="it-IT" smtClean="0"/>
              <a:t>20/09/2023</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1382298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A85B339-AD41-48FE-B923-4B5882CD889B}" type="datetimeFigureOut">
              <a:rPr lang="it-IT" smtClean="0"/>
              <a:t>20/09/2023</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41963564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A85B339-AD41-48FE-B923-4B5882CD889B}" type="datetimeFigureOut">
              <a:rPr lang="it-IT" smtClean="0"/>
              <a:t>20/09/2023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292439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Modifica gli stili del testo dello schema</a:t>
            </a:r>
          </a:p>
        </p:txBody>
      </p:sp>
      <p:sp>
        <p:nvSpPr>
          <p:cNvPr id="5" name="Segnaposto data 4"/>
          <p:cNvSpPr>
            <a:spLocks noGrp="1"/>
          </p:cNvSpPr>
          <p:nvPr>
            <p:ph type="dt" sz="half" idx="10"/>
          </p:nvPr>
        </p:nvSpPr>
        <p:spPr/>
        <p:txBody>
          <a:bodyPr/>
          <a:lstStyle/>
          <a:p>
            <a:fld id="{8A85B339-AD41-48FE-B923-4B5882CD889B}" type="datetimeFigureOut">
              <a:rPr lang="it-IT" smtClean="0"/>
              <a:t>20/09/2023</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020051FC-0622-4963-9DF4-E2AA0EECE5C4}" type="slidenum">
              <a:rPr lang="it-IT" smtClean="0"/>
              <a:t>‹N›</a:t>
            </a:fld>
            <a:endParaRPr lang="it-IT"/>
          </a:p>
        </p:txBody>
      </p:sp>
    </p:spTree>
    <p:extLst>
      <p:ext uri="{BB962C8B-B14F-4D97-AF65-F5344CB8AC3E}">
        <p14:creationId xmlns:p14="http://schemas.microsoft.com/office/powerpoint/2010/main" val="1002033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85B339-AD41-48FE-B923-4B5882CD889B}" type="datetimeFigureOut">
              <a:rPr lang="it-IT" smtClean="0"/>
              <a:t>20/09/2023</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0051FC-0622-4963-9DF4-E2AA0EECE5C4}" type="slidenum">
              <a:rPr lang="it-IT" smtClean="0"/>
              <a:t>‹N›</a:t>
            </a:fld>
            <a:endParaRPr lang="it-IT"/>
          </a:p>
        </p:txBody>
      </p:sp>
    </p:spTree>
    <p:extLst>
      <p:ext uri="{BB962C8B-B14F-4D97-AF65-F5344CB8AC3E}">
        <p14:creationId xmlns:p14="http://schemas.microsoft.com/office/powerpoint/2010/main" val="26914719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ormattiva.it/" TargetMode="External"/><Relationship Id="rId2" Type="http://schemas.openxmlformats.org/officeDocument/2006/relationships/hyperlink" Target="http://www.aranagenzia.it/"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766619"/>
            <a:ext cx="9144000" cy="1976582"/>
          </a:xfrm>
        </p:spPr>
        <p:txBody>
          <a:bodyPr>
            <a:normAutofit/>
          </a:bodyPr>
          <a:lstStyle/>
          <a:p>
            <a:r>
              <a:rPr lang="it-IT" dirty="0"/>
              <a:t>Congedo parentale e Congedo straordinario</a:t>
            </a:r>
          </a:p>
        </p:txBody>
      </p:sp>
      <p:sp>
        <p:nvSpPr>
          <p:cNvPr id="3" name="Sottotitolo 2"/>
          <p:cNvSpPr>
            <a:spLocks noGrp="1"/>
          </p:cNvSpPr>
          <p:nvPr>
            <p:ph type="subTitle" idx="1"/>
          </p:nvPr>
        </p:nvSpPr>
        <p:spPr>
          <a:xfrm>
            <a:off x="1524000" y="3288145"/>
            <a:ext cx="9144000" cy="2660073"/>
          </a:xfrm>
        </p:spPr>
        <p:txBody>
          <a:bodyPr>
            <a:normAutofit lnSpcReduction="10000"/>
          </a:bodyPr>
          <a:lstStyle/>
          <a:p>
            <a:r>
              <a:rPr lang="it-IT" dirty="0"/>
              <a:t>Disciplina normativa, indicazioni operative e iter procedimentale aziendale</a:t>
            </a:r>
          </a:p>
          <a:p>
            <a:endParaRPr lang="it-IT" dirty="0"/>
          </a:p>
          <a:p>
            <a:endParaRPr lang="it-IT" dirty="0"/>
          </a:p>
          <a:p>
            <a:r>
              <a:rPr lang="it-IT" sz="1700" dirty="0"/>
              <a:t>U.O.C. </a:t>
            </a:r>
            <a:r>
              <a:rPr lang="it-IT" sz="1700"/>
              <a:t>Gestione Risorse </a:t>
            </a:r>
            <a:r>
              <a:rPr lang="it-IT" sz="1700" dirty="0"/>
              <a:t>Umane</a:t>
            </a:r>
          </a:p>
          <a:p>
            <a:r>
              <a:rPr lang="it-IT" sz="1700" dirty="0"/>
              <a:t>U.O.S. </a:t>
            </a:r>
            <a:r>
              <a:rPr lang="it-IT" sz="1700" b="1" dirty="0"/>
              <a:t>Stato Giuridico</a:t>
            </a:r>
            <a:r>
              <a:rPr lang="it-IT" sz="1700" dirty="0"/>
              <a:t>, Controversie Amministrative e Procedure Disciplinari</a:t>
            </a:r>
          </a:p>
          <a:p>
            <a:r>
              <a:rPr lang="it-IT" sz="1700" dirty="0"/>
              <a:t>Dott. Vincenzo Salzano</a:t>
            </a:r>
          </a:p>
          <a:p>
            <a:endParaRPr lang="it-IT" sz="1700" dirty="0"/>
          </a:p>
          <a:p>
            <a:endParaRPr lang="it-IT" sz="1700" dirty="0"/>
          </a:p>
        </p:txBody>
      </p:sp>
    </p:spTree>
    <p:extLst>
      <p:ext uri="{BB962C8B-B14F-4D97-AF65-F5344CB8AC3E}">
        <p14:creationId xmlns:p14="http://schemas.microsoft.com/office/powerpoint/2010/main" val="284159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Autofit/>
          </a:bodyPr>
          <a:lstStyle/>
          <a:p>
            <a:pPr algn="ctr"/>
            <a:r>
              <a:rPr lang="it-IT" sz="3200" dirty="0"/>
              <a:t>Elevazione misura indennità all’80% della retribuzione, spetta anche ai dipendenti del SSN?</a:t>
            </a:r>
            <a:br>
              <a:rPr lang="it-IT" sz="3200" dirty="0"/>
            </a:br>
            <a:endParaRPr lang="it-IT" sz="3200" dirty="0"/>
          </a:p>
        </p:txBody>
      </p:sp>
      <p:sp>
        <p:nvSpPr>
          <p:cNvPr id="3" name="Segnaposto contenuto 2"/>
          <p:cNvSpPr>
            <a:spLocks noGrp="1"/>
          </p:cNvSpPr>
          <p:nvPr>
            <p:ph idx="1"/>
          </p:nvPr>
        </p:nvSpPr>
        <p:spPr/>
        <p:txBody>
          <a:bodyPr>
            <a:normAutofit fontScale="92500" lnSpcReduction="10000"/>
          </a:bodyPr>
          <a:lstStyle/>
          <a:p>
            <a:pPr marL="0" indent="0">
              <a:buNone/>
            </a:pPr>
            <a:r>
              <a:rPr lang="it-IT" dirty="0"/>
              <a:t>Art. 34 del D.lgs. 151/2001, come novellato dall’articolo 1, comma 359, della legge 197/2022:</a:t>
            </a:r>
            <a:endParaRPr lang="it-IT" i="1" dirty="0"/>
          </a:p>
          <a:p>
            <a:pPr marL="0" indent="0" algn="just">
              <a:buNone/>
            </a:pPr>
            <a:r>
              <a:rPr lang="it-IT" i="1" dirty="0"/>
              <a:t>Per i periodi di congedo parentale di cui all'articolo 32,  fino al dodicesimo anno di vita del figlio, a ciascun genitore  lavoratore spetta per tre mesi, non trasferibili, un’indennità pari al  30  per cento della retribuzione, </a:t>
            </a:r>
            <a:r>
              <a:rPr lang="it-IT" b="1" i="1" dirty="0"/>
              <a:t>elevata, in alternativa tra i  genitori, per la durata massima di un mese fino  al  sesto  anno  di  vita  del bambino, alla  misura  dell'80  per  cento  della  retribuzione</a:t>
            </a:r>
            <a:r>
              <a:rPr lang="it-IT" dirty="0"/>
              <a:t>.</a:t>
            </a:r>
          </a:p>
          <a:p>
            <a:pPr marL="0" indent="0" algn="just">
              <a:buNone/>
            </a:pPr>
            <a:r>
              <a:rPr lang="it-IT" dirty="0"/>
              <a:t>Domanda: gli Enti e le Aziende del S.S.N. devono riconoscere agli aventi diritto il periodo di trenta giorni di congedo parentale retribuito all’80 per cento come quota aggiuntiva a quella già retribuita al 100 per cento, prevista come disciplina di miglior favore dai vigenti CCNL?</a:t>
            </a:r>
          </a:p>
          <a:p>
            <a:pPr marL="0" indent="0">
              <a:buNone/>
            </a:pPr>
            <a:endParaRPr lang="it-IT" dirty="0"/>
          </a:p>
          <a:p>
            <a:endParaRPr lang="it-IT" dirty="0"/>
          </a:p>
        </p:txBody>
      </p:sp>
    </p:spTree>
    <p:extLst>
      <p:ext uri="{BB962C8B-B14F-4D97-AF65-F5344CB8AC3E}">
        <p14:creationId xmlns:p14="http://schemas.microsoft.com/office/powerpoint/2010/main" val="31411916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517236"/>
            <a:ext cx="10515600" cy="1219200"/>
          </a:xfrm>
        </p:spPr>
        <p:txBody>
          <a:bodyPr>
            <a:noAutofit/>
          </a:bodyPr>
          <a:lstStyle/>
          <a:p>
            <a:pPr algn="ctr"/>
            <a:r>
              <a:rPr lang="it-IT" sz="3200" dirty="0"/>
              <a:t>La risposta del Dipartimento della Funzione Pubblica </a:t>
            </a:r>
            <a:br>
              <a:rPr lang="it-IT" sz="3200" dirty="0"/>
            </a:br>
            <a:r>
              <a:rPr lang="it-IT" sz="3200" dirty="0"/>
              <a:t>(nota DFP-20810-P-27/03/2023)</a:t>
            </a:r>
            <a:br>
              <a:rPr lang="it-IT" sz="3200" dirty="0"/>
            </a:br>
            <a:endParaRPr lang="it-IT" sz="3200" dirty="0"/>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In base alla clausola contrattuale, l’indennità prevista dal citato articolo 34 per la durata massima di un mese è già interessata da una deroga migliorativa da parte della contrattazione collettiva nel periodo di congedo parentale, per il quale la disciplina legale riconosceva l’erogazione di una indennità pari al 30% del trattamento economico in godimento ora elevata all’80% per effetto della novella normativa.</a:t>
            </a:r>
          </a:p>
          <a:p>
            <a:pPr marL="0" indent="0" algn="just">
              <a:buNone/>
            </a:pPr>
            <a:r>
              <a:rPr lang="it-IT" dirty="0"/>
              <a:t>Considerato, quindi, che l’indennità maggiorata riguarda esclusivamente i 30 giorni di congedo parentale, l’innalzamento della misura pari all’80 per cento della retribuzione, introdotta dall’articolo 1, comma 359, della legge n. 197 del 19 dicembre 2022 (legge di bilancio 2023), </a:t>
            </a:r>
            <a:r>
              <a:rPr lang="it-IT" b="1" dirty="0"/>
              <a:t>non risulta applicabile al personale in argomento </a:t>
            </a:r>
            <a:r>
              <a:rPr lang="it-IT" dirty="0"/>
              <a:t>in quanto riferito al medesimo periodo per il quale il CCNL già riconosce la misura del 100 per cento dell’indennità.</a:t>
            </a:r>
          </a:p>
          <a:p>
            <a:endParaRPr lang="it-IT" dirty="0"/>
          </a:p>
        </p:txBody>
      </p:sp>
    </p:spTree>
    <p:extLst>
      <p:ext uri="{BB962C8B-B14F-4D97-AF65-F5344CB8AC3E}">
        <p14:creationId xmlns:p14="http://schemas.microsoft.com/office/powerpoint/2010/main" val="41984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Congedo parentale: effetti relativi all’anzianità di servizio, alle ferie e alla tredicesima</a:t>
            </a:r>
          </a:p>
        </p:txBody>
      </p:sp>
      <p:sp>
        <p:nvSpPr>
          <p:cNvPr id="3" name="Segnaposto contenuto 2"/>
          <p:cNvSpPr>
            <a:spLocks noGrp="1"/>
          </p:cNvSpPr>
          <p:nvPr>
            <p:ph idx="1"/>
          </p:nvPr>
        </p:nvSpPr>
        <p:spPr/>
        <p:txBody>
          <a:bodyPr/>
          <a:lstStyle/>
          <a:p>
            <a:pPr marL="0" indent="0" algn="just">
              <a:buNone/>
            </a:pPr>
            <a:r>
              <a:rPr lang="it-IT" dirty="0"/>
              <a:t>Ai sensi del novellato comma 5 dell’art. 34 del D.lgs. 151/2001</a:t>
            </a:r>
            <a:r>
              <a:rPr lang="it-IT" b="1" i="1" dirty="0"/>
              <a:t> “I periodi di congedo parentale sono computati nell’anzianità di servizio e non comportano riduzione di ferie, riposi, tredicesima mensilità o gratifica natalizia, ad eccezione degli emolumenti accessori connessi all’effettiva presenza in servizio, salvo quanto diversamente previsto dalla contrattazione collettiva”.</a:t>
            </a:r>
            <a:endParaRPr lang="it-IT" dirty="0"/>
          </a:p>
          <a:p>
            <a:pPr marL="0" indent="0" algn="just">
              <a:buNone/>
            </a:pPr>
            <a:r>
              <a:rPr lang="it-IT" dirty="0"/>
              <a:t>Tale effetto in precedenza era previsto dalla contrattazione collettiva limitatamente ai primi 30 giorni di congedo </a:t>
            </a:r>
          </a:p>
        </p:txBody>
      </p:sp>
    </p:spTree>
    <p:extLst>
      <p:ext uri="{BB962C8B-B14F-4D97-AF65-F5344CB8AC3E}">
        <p14:creationId xmlns:p14="http://schemas.microsoft.com/office/powerpoint/2010/main" val="18162777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3600" dirty="0"/>
              <a:t>Congedo parentale: la domanda (CCNL)</a:t>
            </a:r>
          </a:p>
        </p:txBody>
      </p:sp>
      <p:sp>
        <p:nvSpPr>
          <p:cNvPr id="3" name="Segnaposto contenuto 2"/>
          <p:cNvSpPr>
            <a:spLocks noGrp="1"/>
          </p:cNvSpPr>
          <p:nvPr>
            <p:ph idx="1"/>
          </p:nvPr>
        </p:nvSpPr>
        <p:spPr/>
        <p:txBody>
          <a:bodyPr/>
          <a:lstStyle/>
          <a:p>
            <a:pPr marL="0" indent="0" algn="just">
              <a:buNone/>
            </a:pPr>
            <a:r>
              <a:rPr lang="it-IT" dirty="0"/>
              <a:t>La richiesta, con la indicazione della durata, va presentata all’ufficio di appartenenza, di norma, almeno </a:t>
            </a:r>
            <a:r>
              <a:rPr lang="it-IT" b="1" dirty="0"/>
              <a:t>5 giorni prima</a:t>
            </a:r>
            <a:r>
              <a:rPr lang="it-IT" dirty="0"/>
              <a:t> della data di decorrenza del periodo di astensione. </a:t>
            </a:r>
          </a:p>
          <a:p>
            <a:pPr marL="0" indent="0" algn="just">
              <a:buNone/>
            </a:pPr>
            <a:r>
              <a:rPr lang="it-IT" dirty="0"/>
              <a:t>Tale disciplina trova applicazione anche nel caso di proroga dell’originario periodo di astensione.</a:t>
            </a:r>
          </a:p>
          <a:p>
            <a:pPr marL="0" indent="0" algn="just">
              <a:buNone/>
            </a:pPr>
            <a:r>
              <a:rPr lang="it-IT" dirty="0"/>
              <a:t>In presenza di </a:t>
            </a:r>
            <a:r>
              <a:rPr lang="it-IT" b="1" dirty="0"/>
              <a:t>particolari e comprovate situazioni personali</a:t>
            </a:r>
            <a:r>
              <a:rPr lang="it-IT" dirty="0"/>
              <a:t> che rendono oggettivamente impossibile il rispetto del termine di cui sopra, la domanda può essere presentata entro le </a:t>
            </a:r>
            <a:r>
              <a:rPr lang="it-IT" b="1" dirty="0"/>
              <a:t>quarantotto ore</a:t>
            </a:r>
            <a:r>
              <a:rPr lang="it-IT" dirty="0"/>
              <a:t> </a:t>
            </a:r>
            <a:r>
              <a:rPr lang="it-IT" b="1" dirty="0"/>
              <a:t>precedenti</a:t>
            </a:r>
            <a:r>
              <a:rPr lang="it-IT" dirty="0"/>
              <a:t> l’inizio del periodo di astensione dal lavoro.</a:t>
            </a:r>
          </a:p>
          <a:p>
            <a:endParaRPr lang="it-IT" dirty="0"/>
          </a:p>
        </p:txBody>
      </p:sp>
    </p:spTree>
    <p:extLst>
      <p:ext uri="{BB962C8B-B14F-4D97-AF65-F5344CB8AC3E}">
        <p14:creationId xmlns:p14="http://schemas.microsoft.com/office/powerpoint/2010/main" val="36685969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straordinario</a:t>
            </a:r>
            <a:br>
              <a:rPr lang="it-IT" dirty="0"/>
            </a:br>
            <a:r>
              <a:rPr lang="it-IT" dirty="0"/>
              <a:t>Riferimenti normativi</a:t>
            </a:r>
          </a:p>
        </p:txBody>
      </p:sp>
      <p:sp>
        <p:nvSpPr>
          <p:cNvPr id="3" name="Segnaposto contenuto 2"/>
          <p:cNvSpPr>
            <a:spLocks noGrp="1"/>
          </p:cNvSpPr>
          <p:nvPr>
            <p:ph idx="1"/>
          </p:nvPr>
        </p:nvSpPr>
        <p:spPr/>
        <p:txBody>
          <a:bodyPr/>
          <a:lstStyle/>
          <a:p>
            <a:pPr marL="0" indent="0">
              <a:buNone/>
            </a:pPr>
            <a:endParaRPr lang="it-IT" dirty="0"/>
          </a:p>
          <a:p>
            <a:pPr marL="0" indent="0">
              <a:buNone/>
            </a:pPr>
            <a:endParaRPr lang="it-IT" dirty="0"/>
          </a:p>
          <a:p>
            <a:pPr marL="0" indent="0" algn="just">
              <a:buNone/>
            </a:pPr>
            <a:r>
              <a:rPr lang="it-IT" dirty="0"/>
              <a:t>art. 42, comma 5, D.lgs. n. 151/2001 (Testo unico delle disposizioni legislative in materia di tutela e sostegno della maternità e della paternità), come sostituito dall’articolo 2, comma 1, lettera n), del D.lgs. n. 105/2022.</a:t>
            </a:r>
          </a:p>
        </p:txBody>
      </p:sp>
    </p:spTree>
    <p:extLst>
      <p:ext uri="{BB962C8B-B14F-4D97-AF65-F5344CB8AC3E}">
        <p14:creationId xmlns:p14="http://schemas.microsoft.com/office/powerpoint/2010/main" val="1387071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010914"/>
          </a:xfrm>
        </p:spPr>
        <p:txBody>
          <a:bodyPr>
            <a:normAutofit/>
          </a:bodyPr>
          <a:lstStyle/>
          <a:p>
            <a:pPr algn="ctr"/>
            <a:r>
              <a:rPr lang="it-IT" sz="3600" dirty="0"/>
              <a:t>Congedo straordinario: quando spetta e a chi spetta</a:t>
            </a:r>
          </a:p>
        </p:txBody>
      </p:sp>
      <p:sp>
        <p:nvSpPr>
          <p:cNvPr id="3" name="Segnaposto contenuto 2"/>
          <p:cNvSpPr>
            <a:spLocks noGrp="1"/>
          </p:cNvSpPr>
          <p:nvPr>
            <p:ph idx="1"/>
          </p:nvPr>
        </p:nvSpPr>
        <p:spPr>
          <a:xfrm>
            <a:off x="838200" y="1455937"/>
            <a:ext cx="10515600" cy="4721025"/>
          </a:xfrm>
        </p:spPr>
        <p:txBody>
          <a:bodyPr>
            <a:normAutofit fontScale="40000" lnSpcReduction="20000"/>
          </a:bodyPr>
          <a:lstStyle/>
          <a:p>
            <a:pPr marL="0" indent="0" algn="just">
              <a:buNone/>
            </a:pPr>
            <a:endParaRPr lang="it-IT" sz="3200" dirty="0"/>
          </a:p>
          <a:p>
            <a:pPr marL="0" indent="0" algn="just">
              <a:buNone/>
            </a:pPr>
            <a:r>
              <a:rPr lang="it-IT" sz="4000" dirty="0"/>
              <a:t>È previsto </a:t>
            </a:r>
            <a:r>
              <a:rPr lang="it-IT" sz="4000" b="1" dirty="0"/>
              <a:t>per assistere soggetti con disabilità grave, </a:t>
            </a:r>
            <a:r>
              <a:rPr lang="it-IT" sz="4000" dirty="0"/>
              <a:t>accertata ai sensi dell'articolo 4, comma  1, della legge 5 febbraio 1992, n. 104</a:t>
            </a:r>
          </a:p>
          <a:p>
            <a:pPr marL="0" indent="0" algn="just">
              <a:buNone/>
            </a:pPr>
            <a:endParaRPr lang="it-IT" sz="4000" dirty="0"/>
          </a:p>
          <a:p>
            <a:pPr marL="0" indent="0" algn="just">
              <a:buNone/>
            </a:pPr>
            <a:r>
              <a:rPr lang="it-IT" sz="4000" dirty="0"/>
              <a:t>Spetta ai </a:t>
            </a:r>
            <a:r>
              <a:rPr lang="it-IT" sz="4000" b="1" dirty="0"/>
              <a:t>lavoratori dipendenti</a:t>
            </a:r>
            <a:r>
              <a:rPr lang="it-IT" sz="4000" dirty="0"/>
              <a:t> secondo il seguente </a:t>
            </a:r>
            <a:r>
              <a:rPr lang="it-IT" sz="4000" b="1" dirty="0"/>
              <a:t>ordine di priorità</a:t>
            </a:r>
            <a:r>
              <a:rPr lang="it-IT" sz="4000" dirty="0"/>
              <a:t>, che </a:t>
            </a:r>
            <a:r>
              <a:rPr lang="it-IT" sz="4000" b="1" dirty="0"/>
              <a:t>degrada solo in caso di mancanza, decesso o in presenza di patologie invalidanti</a:t>
            </a:r>
            <a:r>
              <a:rPr lang="it-IT" sz="4000" dirty="0"/>
              <a:t> </a:t>
            </a:r>
            <a:r>
              <a:rPr lang="it-IT" sz="4000" b="1" dirty="0"/>
              <a:t> dei primi</a:t>
            </a:r>
            <a:r>
              <a:rPr lang="it-IT" sz="4000" dirty="0"/>
              <a:t> (Inps, Circolare n. 32 del 06/03/2012, Inps, Circolare n. 159 del 15/11/2013) </a:t>
            </a:r>
          </a:p>
          <a:p>
            <a:pPr marL="514350" lvl="0" indent="-514350" algn="just">
              <a:buFont typeface="+mj-lt"/>
              <a:buAutoNum type="arabicParenR"/>
            </a:pPr>
            <a:r>
              <a:rPr lang="it-IT" sz="4000" dirty="0"/>
              <a:t>il </a:t>
            </a:r>
            <a:r>
              <a:rPr lang="it-IT" sz="4000" b="1" dirty="0"/>
              <a:t>coniuge</a:t>
            </a:r>
            <a:r>
              <a:rPr lang="it-IT" sz="4000" dirty="0"/>
              <a:t> </a:t>
            </a:r>
            <a:r>
              <a:rPr lang="it-IT" sz="4000" b="1" dirty="0"/>
              <a:t>convivente</a:t>
            </a:r>
            <a:r>
              <a:rPr lang="it-IT" sz="4000" dirty="0"/>
              <a:t>, la </a:t>
            </a:r>
            <a:r>
              <a:rPr lang="it-IT" sz="4000" b="1" dirty="0"/>
              <a:t>parte dell’unione civile convivente</a:t>
            </a:r>
            <a:r>
              <a:rPr lang="it-IT" sz="4000" dirty="0"/>
              <a:t> o il </a:t>
            </a:r>
            <a:r>
              <a:rPr lang="it-IT" sz="4000" b="1" dirty="0"/>
              <a:t>convivente di fatto</a:t>
            </a:r>
            <a:r>
              <a:rPr lang="it-IT" sz="4000" dirty="0"/>
              <a:t>, della persona disabile in situazione di gravità;</a:t>
            </a:r>
          </a:p>
          <a:p>
            <a:pPr marL="514350" lvl="0" indent="-514350" algn="just">
              <a:buFont typeface="+mj-lt"/>
              <a:buAutoNum type="arabicParenR"/>
            </a:pPr>
            <a:r>
              <a:rPr lang="it-IT" sz="4000" dirty="0"/>
              <a:t>il </a:t>
            </a:r>
            <a:r>
              <a:rPr lang="it-IT" sz="4000" b="1" dirty="0"/>
              <a:t>padre</a:t>
            </a:r>
            <a:r>
              <a:rPr lang="it-IT" sz="4000" dirty="0"/>
              <a:t> o la </a:t>
            </a:r>
            <a:r>
              <a:rPr lang="it-IT" sz="4000" b="1" dirty="0"/>
              <a:t>madre</a:t>
            </a:r>
            <a:r>
              <a:rPr lang="it-IT" sz="4000" dirty="0"/>
              <a:t>, anche adottivi o affidatari, della persona disabile in situazione di gravità, in caso di mancanza, decesso o in presenza di patologie invalidanti del coniuge convivente, della parte dell’unione civile convivente o del convivente di fatto;</a:t>
            </a:r>
          </a:p>
          <a:p>
            <a:pPr marL="514350" lvl="0" indent="-514350" algn="just">
              <a:buFont typeface="+mj-lt"/>
              <a:buAutoNum type="arabicParenR"/>
            </a:pPr>
            <a:r>
              <a:rPr lang="it-IT" sz="4000" dirty="0"/>
              <a:t>uno dei </a:t>
            </a:r>
            <a:r>
              <a:rPr lang="it-IT" sz="4000" b="1" dirty="0"/>
              <a:t>figli conviventi </a:t>
            </a:r>
            <a:r>
              <a:rPr lang="it-IT" sz="4000" dirty="0"/>
              <a:t>della persona disabile in situazione di gravità, nel caso in cui il coniuge </a:t>
            </a:r>
            <a:r>
              <a:rPr lang="it-IT" sz="4000" b="1" dirty="0"/>
              <a:t>convivente</a:t>
            </a:r>
            <a:r>
              <a:rPr lang="it-IT" sz="4000" dirty="0"/>
              <a:t>, la parte dell’unione civile </a:t>
            </a:r>
            <a:r>
              <a:rPr lang="it-IT" sz="4000" b="1" dirty="0"/>
              <a:t>convivente</a:t>
            </a:r>
            <a:r>
              <a:rPr lang="it-IT" sz="4000" dirty="0"/>
              <a:t>, il convivente di fatto ed entrambi i genitori del disabile siano </a:t>
            </a:r>
            <a:r>
              <a:rPr lang="it-IT" sz="4000" b="1" dirty="0"/>
              <a:t>mancanti</a:t>
            </a:r>
            <a:r>
              <a:rPr lang="it-IT" sz="4000" dirty="0"/>
              <a:t>, </a:t>
            </a:r>
            <a:r>
              <a:rPr lang="it-IT" sz="4000" b="1" dirty="0"/>
              <a:t>deceduti</a:t>
            </a:r>
            <a:r>
              <a:rPr lang="it-IT" sz="4000" dirty="0"/>
              <a:t> o affetti da </a:t>
            </a:r>
            <a:r>
              <a:rPr lang="it-IT" sz="4000" b="1" dirty="0"/>
              <a:t>patologie invalidanti</a:t>
            </a:r>
            <a:r>
              <a:rPr lang="it-IT" sz="4000" dirty="0"/>
              <a:t>. </a:t>
            </a:r>
          </a:p>
          <a:p>
            <a:pPr marL="514350" lvl="0" indent="-514350" algn="just">
              <a:buFont typeface="+mj-lt"/>
              <a:buAutoNum type="arabicParenR"/>
            </a:pPr>
            <a:r>
              <a:rPr lang="it-IT" sz="4000" dirty="0"/>
              <a:t>uno dei fratelli o sorelle </a:t>
            </a:r>
            <a:r>
              <a:rPr lang="it-IT" sz="4000" b="1" dirty="0"/>
              <a:t>conviventi</a:t>
            </a:r>
            <a:r>
              <a:rPr lang="it-IT" sz="4000" dirty="0"/>
              <a:t> della persona disabile in situazione di gravità, nel caso in cui il coniuge </a:t>
            </a:r>
            <a:r>
              <a:rPr lang="it-IT" sz="4000" b="1" dirty="0"/>
              <a:t>convivente</a:t>
            </a:r>
            <a:r>
              <a:rPr lang="it-IT" sz="4000" dirty="0"/>
              <a:t>, la parte dell’unione civile </a:t>
            </a:r>
            <a:r>
              <a:rPr lang="it-IT" sz="4000" b="1" dirty="0"/>
              <a:t>convivente</a:t>
            </a:r>
            <a:r>
              <a:rPr lang="it-IT" sz="4000" dirty="0"/>
              <a:t>, il convivente di fatto, di cui all’articolo 1, comma 36, della legge n. 76/2016, entrambi i genitori e i figli </a:t>
            </a:r>
            <a:r>
              <a:rPr lang="it-IT" sz="4000" b="1" dirty="0"/>
              <a:t>conviventi</a:t>
            </a:r>
            <a:r>
              <a:rPr lang="it-IT" sz="4000" dirty="0"/>
              <a:t> del disabile siano </a:t>
            </a:r>
            <a:r>
              <a:rPr lang="it-IT" sz="4000" b="1" dirty="0"/>
              <a:t>mancanti</a:t>
            </a:r>
            <a:r>
              <a:rPr lang="it-IT" sz="4000" dirty="0"/>
              <a:t>, </a:t>
            </a:r>
            <a:r>
              <a:rPr lang="it-IT" sz="4000" b="1" dirty="0"/>
              <a:t>deceduti</a:t>
            </a:r>
            <a:r>
              <a:rPr lang="it-IT" sz="4000" dirty="0"/>
              <a:t> o affetti da </a:t>
            </a:r>
            <a:r>
              <a:rPr lang="it-IT" sz="4000" b="1" dirty="0"/>
              <a:t>patologie invalidanti</a:t>
            </a:r>
            <a:r>
              <a:rPr lang="it-IT" sz="4000" dirty="0"/>
              <a:t>;</a:t>
            </a:r>
          </a:p>
          <a:p>
            <a:pPr marL="514350" lvl="0" indent="-514350" algn="just">
              <a:buFont typeface="+mj-lt"/>
              <a:buAutoNum type="arabicParenR"/>
            </a:pPr>
            <a:r>
              <a:rPr lang="it-IT" sz="4000" dirty="0"/>
              <a:t>un parente/affine entro il terzo grado </a:t>
            </a:r>
            <a:r>
              <a:rPr lang="it-IT" sz="4000" b="1" dirty="0"/>
              <a:t>convivente</a:t>
            </a:r>
            <a:r>
              <a:rPr lang="it-IT" sz="4000" dirty="0"/>
              <a:t> della persona disabile in situazione di gravità, nel caso in cui il coniuge </a:t>
            </a:r>
            <a:r>
              <a:rPr lang="it-IT" sz="4000" b="1" dirty="0"/>
              <a:t>convivente</a:t>
            </a:r>
            <a:r>
              <a:rPr lang="it-IT" sz="4000" dirty="0"/>
              <a:t>, la parte dell’unione civile </a:t>
            </a:r>
            <a:r>
              <a:rPr lang="it-IT" sz="4000" b="1" dirty="0"/>
              <a:t>convivente</a:t>
            </a:r>
            <a:r>
              <a:rPr lang="it-IT" sz="4000" dirty="0"/>
              <a:t>, il convivente di fatto, di cui all’articolo 1, comma 36, della legge n. 76/2016, entrambi i genitori, i figli </a:t>
            </a:r>
            <a:r>
              <a:rPr lang="it-IT" sz="4000" b="1" dirty="0"/>
              <a:t>conviventi</a:t>
            </a:r>
            <a:r>
              <a:rPr lang="it-IT" sz="4000" dirty="0"/>
              <a:t> e i fratelli/sorelle </a:t>
            </a:r>
            <a:r>
              <a:rPr lang="it-IT" sz="4000" b="1" dirty="0"/>
              <a:t>conviventi</a:t>
            </a:r>
            <a:r>
              <a:rPr lang="it-IT" sz="4000" dirty="0"/>
              <a:t> del disabile siano mancanti, deceduti o affetti da patologie invalidanti.</a:t>
            </a:r>
          </a:p>
          <a:p>
            <a:pPr marL="0" indent="0">
              <a:buNone/>
            </a:pPr>
            <a:endParaRPr lang="it-IT" dirty="0"/>
          </a:p>
        </p:txBody>
      </p:sp>
    </p:spTree>
    <p:extLst>
      <p:ext uri="{BB962C8B-B14F-4D97-AF65-F5344CB8AC3E}">
        <p14:creationId xmlns:p14="http://schemas.microsoft.com/office/powerpoint/2010/main" val="35831697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Le condizioni per il </a:t>
            </a:r>
            <a:r>
              <a:rPr lang="it-IT" u="sng" dirty="0"/>
              <a:t>passaggio al grado successivo</a:t>
            </a:r>
            <a:r>
              <a:rPr lang="it-IT" dirty="0"/>
              <a:t/>
            </a:r>
            <a:br>
              <a:rPr lang="it-IT" dirty="0"/>
            </a:br>
            <a:r>
              <a:rPr lang="it-IT" dirty="0"/>
              <a:t>mancanza e patologie invalidanti </a:t>
            </a:r>
          </a:p>
        </p:txBody>
      </p:sp>
      <p:sp>
        <p:nvSpPr>
          <p:cNvPr id="3" name="Segnaposto contenuto 2"/>
          <p:cNvSpPr>
            <a:spLocks noGrp="1"/>
          </p:cNvSpPr>
          <p:nvPr>
            <p:ph idx="1"/>
          </p:nvPr>
        </p:nvSpPr>
        <p:spPr/>
        <p:txBody>
          <a:bodyPr/>
          <a:lstStyle/>
          <a:p>
            <a:pPr marL="0" indent="0" algn="just">
              <a:buNone/>
            </a:pPr>
            <a:r>
              <a:rPr lang="it-IT" dirty="0"/>
              <a:t>L’espressione “</a:t>
            </a:r>
            <a:r>
              <a:rPr lang="it-IT" b="1" dirty="0"/>
              <a:t>mancanza</a:t>
            </a:r>
            <a:r>
              <a:rPr lang="it-IT" dirty="0"/>
              <a:t>” e “</a:t>
            </a:r>
            <a:r>
              <a:rPr lang="it-IT" b="1" dirty="0"/>
              <a:t>mancanti</a:t>
            </a:r>
            <a:r>
              <a:rPr lang="it-IT" dirty="0"/>
              <a:t>” deve essere intesa non solo come situazione di assenza naturale e giuridica (</a:t>
            </a:r>
            <a:r>
              <a:rPr lang="it-IT" b="1" dirty="0"/>
              <a:t>celibato</a:t>
            </a:r>
            <a:r>
              <a:rPr lang="it-IT" dirty="0"/>
              <a:t> o stato di </a:t>
            </a:r>
            <a:r>
              <a:rPr lang="it-IT" b="1" dirty="0"/>
              <a:t>figlio naturale non riconosciuto</a:t>
            </a:r>
            <a:r>
              <a:rPr lang="it-IT" dirty="0"/>
              <a:t>), ma deve ricomprendere anche ogni altra condizione ad essa giuridicamente assimilabile, continuativa e debitamente certificata dall’autorità giudiziaria o da altra pubblica autorità, quale: </a:t>
            </a:r>
            <a:r>
              <a:rPr lang="it-IT" b="1" dirty="0"/>
              <a:t>divorzio</a:t>
            </a:r>
            <a:r>
              <a:rPr lang="it-IT" dirty="0"/>
              <a:t>, </a:t>
            </a:r>
            <a:r>
              <a:rPr lang="it-IT" b="1" dirty="0"/>
              <a:t>separazione legale </a:t>
            </a:r>
            <a:r>
              <a:rPr lang="it-IT" dirty="0"/>
              <a:t>o </a:t>
            </a:r>
            <a:r>
              <a:rPr lang="it-IT" b="1" dirty="0"/>
              <a:t>abbandono</a:t>
            </a:r>
            <a:r>
              <a:rPr lang="it-IT" dirty="0"/>
              <a:t>.</a:t>
            </a:r>
          </a:p>
          <a:p>
            <a:pPr marL="0" indent="0" algn="just">
              <a:buNone/>
            </a:pPr>
            <a:r>
              <a:rPr lang="it-IT" dirty="0"/>
              <a:t>Per quanto concerne le </a:t>
            </a:r>
            <a:r>
              <a:rPr lang="it-IT" b="1" dirty="0"/>
              <a:t>patologie invalidanti</a:t>
            </a:r>
            <a:r>
              <a:rPr lang="it-IT" dirty="0"/>
              <a:t>, ai fini dell’individuazione di tali patologie si prendono a riferimento soltanto quelle, a carattere permanente, indicate dall’art. 2, comma 1, lettera d), numeri 1, 2 e 3 del Decreto Interministeriale n. 278 del 21 luglio 2000.</a:t>
            </a:r>
          </a:p>
          <a:p>
            <a:endParaRPr lang="it-IT" dirty="0"/>
          </a:p>
        </p:txBody>
      </p:sp>
    </p:spTree>
    <p:extLst>
      <p:ext uri="{BB962C8B-B14F-4D97-AF65-F5344CB8AC3E}">
        <p14:creationId xmlns:p14="http://schemas.microsoft.com/office/powerpoint/2010/main" val="3007691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Convivenza nei casi previsti dalla legge </a:t>
            </a:r>
            <a:br>
              <a:rPr lang="it-IT" dirty="0"/>
            </a:br>
            <a:r>
              <a:rPr lang="it-IT" sz="2800" dirty="0"/>
              <a:t>(Inps, circolare n. 32 del 06/03/2012, punto 6)</a:t>
            </a:r>
          </a:p>
        </p:txBody>
      </p:sp>
      <p:sp>
        <p:nvSpPr>
          <p:cNvPr id="3" name="Segnaposto contenuto 2"/>
          <p:cNvSpPr>
            <a:spLocks noGrp="1"/>
          </p:cNvSpPr>
          <p:nvPr>
            <p:ph idx="1"/>
          </p:nvPr>
        </p:nvSpPr>
        <p:spPr/>
        <p:txBody>
          <a:bodyPr>
            <a:normAutofit lnSpcReduction="10000"/>
          </a:bodyPr>
          <a:lstStyle/>
          <a:p>
            <a:r>
              <a:rPr lang="it-IT" dirty="0"/>
              <a:t>È necessario il requisito della </a:t>
            </a:r>
            <a:r>
              <a:rPr lang="it-IT" b="1" dirty="0"/>
              <a:t>convivenza</a:t>
            </a:r>
            <a:r>
              <a:rPr lang="it-IT" dirty="0"/>
              <a:t> qualora a richiedere il congedo siano: </a:t>
            </a:r>
          </a:p>
          <a:p>
            <a:r>
              <a:rPr lang="it-IT" dirty="0"/>
              <a:t>il </a:t>
            </a:r>
            <a:r>
              <a:rPr lang="it-IT" b="1" dirty="0"/>
              <a:t>coniuge</a:t>
            </a:r>
            <a:r>
              <a:rPr lang="it-IT" dirty="0"/>
              <a:t>, </a:t>
            </a:r>
          </a:p>
          <a:p>
            <a:r>
              <a:rPr lang="it-IT" dirty="0"/>
              <a:t>la </a:t>
            </a:r>
            <a:r>
              <a:rPr lang="it-IT" b="1" dirty="0"/>
              <a:t>parte dell’unione civile</a:t>
            </a:r>
            <a:r>
              <a:rPr lang="it-IT" dirty="0"/>
              <a:t>, </a:t>
            </a:r>
          </a:p>
          <a:p>
            <a:r>
              <a:rPr lang="it-IT" dirty="0"/>
              <a:t>il </a:t>
            </a:r>
            <a:r>
              <a:rPr lang="it-IT" b="1" dirty="0"/>
              <a:t>convivente di fatto</a:t>
            </a:r>
            <a:r>
              <a:rPr lang="it-IT" dirty="0"/>
              <a:t>, </a:t>
            </a:r>
          </a:p>
          <a:p>
            <a:r>
              <a:rPr lang="it-IT" dirty="0"/>
              <a:t>i </a:t>
            </a:r>
            <a:r>
              <a:rPr lang="it-IT" b="1" dirty="0"/>
              <a:t>figli</a:t>
            </a:r>
            <a:r>
              <a:rPr lang="it-IT" dirty="0"/>
              <a:t>, </a:t>
            </a:r>
          </a:p>
          <a:p>
            <a:r>
              <a:rPr lang="it-IT" dirty="0"/>
              <a:t>i </a:t>
            </a:r>
            <a:r>
              <a:rPr lang="it-IT" b="1" dirty="0"/>
              <a:t>fratelli/sorelle</a:t>
            </a:r>
            <a:r>
              <a:rPr lang="it-IT" dirty="0"/>
              <a:t>; </a:t>
            </a:r>
          </a:p>
          <a:p>
            <a:r>
              <a:rPr lang="it-IT" dirty="0"/>
              <a:t>i </a:t>
            </a:r>
            <a:r>
              <a:rPr lang="it-IT" b="1" dirty="0"/>
              <a:t>parenti/affini entro il terzo grado</a:t>
            </a:r>
            <a:r>
              <a:rPr lang="it-IT" dirty="0"/>
              <a:t>.</a:t>
            </a:r>
          </a:p>
          <a:p>
            <a:r>
              <a:rPr lang="it-IT" dirty="0"/>
              <a:t>Il requisito della convivenza </a:t>
            </a:r>
            <a:r>
              <a:rPr lang="it-IT" b="1" dirty="0"/>
              <a:t>non</a:t>
            </a:r>
            <a:r>
              <a:rPr lang="it-IT" dirty="0"/>
              <a:t> è previsto per i </a:t>
            </a:r>
            <a:r>
              <a:rPr lang="it-IT" b="1" dirty="0"/>
              <a:t>genitori</a:t>
            </a:r>
            <a:r>
              <a:rPr lang="it-IT" dirty="0"/>
              <a:t>.</a:t>
            </a:r>
            <a:endParaRPr lang="it-IT" b="1" dirty="0"/>
          </a:p>
          <a:p>
            <a:endParaRPr lang="it-IT" dirty="0"/>
          </a:p>
        </p:txBody>
      </p:sp>
    </p:spTree>
    <p:extLst>
      <p:ext uri="{BB962C8B-B14F-4D97-AF65-F5344CB8AC3E}">
        <p14:creationId xmlns:p14="http://schemas.microsoft.com/office/powerpoint/2010/main" val="10477454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Convivenza = stessa Residenza</a:t>
            </a:r>
          </a:p>
        </p:txBody>
      </p:sp>
      <p:sp>
        <p:nvSpPr>
          <p:cNvPr id="3" name="Segnaposto contenuto 2"/>
          <p:cNvSpPr>
            <a:spLocks noGrp="1"/>
          </p:cNvSpPr>
          <p:nvPr>
            <p:ph idx="1"/>
          </p:nvPr>
        </p:nvSpPr>
        <p:spPr/>
        <p:txBody>
          <a:bodyPr/>
          <a:lstStyle/>
          <a:p>
            <a:pPr algn="just"/>
            <a:r>
              <a:rPr lang="it-IT" dirty="0"/>
              <a:t>Per la convivenza si deve fare riferimento, in via esclusiva, alla </a:t>
            </a:r>
            <a:r>
              <a:rPr lang="it-IT" b="1" dirty="0"/>
              <a:t>residenza</a:t>
            </a:r>
            <a:r>
              <a:rPr lang="it-IT" dirty="0"/>
              <a:t>, luogo in cui la persona ha la dimora abituale, ai sensi dell’art. 43 cod. civ.</a:t>
            </a:r>
          </a:p>
          <a:p>
            <a:pPr algn="just"/>
            <a:r>
              <a:rPr lang="it-IT" dirty="0"/>
              <a:t>La convivenza è dimostrata dalla </a:t>
            </a:r>
            <a:r>
              <a:rPr lang="it-IT" b="1" dirty="0"/>
              <a:t>residenza anagrafica </a:t>
            </a:r>
            <a:r>
              <a:rPr lang="it-IT" dirty="0"/>
              <a:t>che deve essere la </a:t>
            </a:r>
            <a:r>
              <a:rPr lang="it-IT" b="1" dirty="0"/>
              <a:t>stessa</a:t>
            </a:r>
            <a:r>
              <a:rPr lang="it-IT" dirty="0"/>
              <a:t> per il disabile e per la persona che lo assiste e che intenda fruire del congedo in argomento.</a:t>
            </a:r>
          </a:p>
          <a:p>
            <a:pPr algn="just"/>
            <a:r>
              <a:rPr lang="it-IT" dirty="0"/>
              <a:t>Per l’accertamento del requisito della “convivenza”, si ritiene condizione sufficiente anche la </a:t>
            </a:r>
            <a:r>
              <a:rPr lang="it-IT" b="1" dirty="0"/>
              <a:t>residenza nel medesimo stabile, stesso numero civico</a:t>
            </a:r>
            <a:r>
              <a:rPr lang="it-IT" dirty="0"/>
              <a:t>, anche se non nello stesso interno (appartamento) (Messaggio INPS 4 marzo 2010, n. 6512).</a:t>
            </a:r>
          </a:p>
          <a:p>
            <a:endParaRPr lang="it-IT" dirty="0"/>
          </a:p>
        </p:txBody>
      </p:sp>
    </p:spTree>
    <p:extLst>
      <p:ext uri="{BB962C8B-B14F-4D97-AF65-F5344CB8AC3E}">
        <p14:creationId xmlns:p14="http://schemas.microsoft.com/office/powerpoint/2010/main" val="42221307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Convivenza no Domicilio – eccezione dimora temporanea</a:t>
            </a:r>
          </a:p>
        </p:txBody>
      </p:sp>
      <p:sp>
        <p:nvSpPr>
          <p:cNvPr id="3" name="Segnaposto contenuto 2"/>
          <p:cNvSpPr>
            <a:spLocks noGrp="1"/>
          </p:cNvSpPr>
          <p:nvPr>
            <p:ph idx="1"/>
          </p:nvPr>
        </p:nvSpPr>
        <p:spPr/>
        <p:txBody>
          <a:bodyPr>
            <a:normAutofit/>
          </a:bodyPr>
          <a:lstStyle/>
          <a:p>
            <a:pPr algn="just"/>
            <a:r>
              <a:rPr lang="it-IT" dirty="0"/>
              <a:t>in base alla legge occorre far riferimento alla </a:t>
            </a:r>
            <a:r>
              <a:rPr lang="it-IT" b="1" dirty="0"/>
              <a:t>residenza</a:t>
            </a:r>
            <a:r>
              <a:rPr lang="it-IT" dirty="0"/>
              <a:t>, che è la </a:t>
            </a:r>
            <a:r>
              <a:rPr lang="it-IT" b="1" dirty="0"/>
              <a:t>dimora abituale </a:t>
            </a:r>
            <a:r>
              <a:rPr lang="it-IT" dirty="0"/>
              <a:t>della persona, mentre </a:t>
            </a:r>
            <a:r>
              <a:rPr lang="it-IT" b="1" dirty="0"/>
              <a:t>non è possibile considerare il domicilio</a:t>
            </a:r>
            <a:r>
              <a:rPr lang="it-IT" dirty="0"/>
              <a:t>, che, secondo la definizione del c.c., è “</a:t>
            </a:r>
            <a:r>
              <a:rPr lang="it-IT" b="1" dirty="0"/>
              <a:t>nel luogo in cui essa ha stabilito la sede principale dei suoi affari ed interessi</a:t>
            </a:r>
            <a:r>
              <a:rPr lang="it-IT" dirty="0"/>
              <a:t>”</a:t>
            </a:r>
          </a:p>
          <a:p>
            <a:pPr marL="0" indent="0" algn="ctr">
              <a:buNone/>
            </a:pPr>
            <a:r>
              <a:rPr lang="it-IT" dirty="0"/>
              <a:t>oppure</a:t>
            </a:r>
          </a:p>
          <a:p>
            <a:pPr algn="just"/>
            <a:r>
              <a:rPr lang="it-IT" dirty="0"/>
              <a:t>all’eventuale </a:t>
            </a:r>
            <a:r>
              <a:rPr lang="it-IT" b="1" dirty="0"/>
              <a:t>dimora temporanea</a:t>
            </a:r>
            <a:r>
              <a:rPr lang="it-IT" dirty="0"/>
              <a:t> (vedi iscrizione nello schedario della popolazione temporanea di cui all’art. 32 D.P.R. n. 223/89), ove diversa dalla dimora abituale (residenza) del dipendente o del disabile. (Dipartimento della Funzione Pubblica, Circolare n. 1 del 03/02/2012, Inps, Circolare n. 32 del 06/03/2012).</a:t>
            </a:r>
          </a:p>
          <a:p>
            <a:endParaRPr lang="it-IT" dirty="0"/>
          </a:p>
        </p:txBody>
      </p:sp>
    </p:spTree>
    <p:extLst>
      <p:ext uri="{BB962C8B-B14F-4D97-AF65-F5344CB8AC3E}">
        <p14:creationId xmlns:p14="http://schemas.microsoft.com/office/powerpoint/2010/main" val="4683032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460500"/>
          </a:xfrm>
        </p:spPr>
        <p:txBody>
          <a:bodyPr/>
          <a:lstStyle/>
          <a:p>
            <a:pPr algn="ctr"/>
            <a:r>
              <a:rPr lang="it-IT" dirty="0"/>
              <a:t>Congedo Parentale</a:t>
            </a:r>
            <a:br>
              <a:rPr lang="it-IT" dirty="0"/>
            </a:br>
            <a:r>
              <a:rPr lang="it-IT" dirty="0"/>
              <a:t>Riferimenti normativi</a:t>
            </a:r>
          </a:p>
        </p:txBody>
      </p:sp>
      <p:sp>
        <p:nvSpPr>
          <p:cNvPr id="3" name="Segnaposto contenuto 2"/>
          <p:cNvSpPr>
            <a:spLocks noGrp="1"/>
          </p:cNvSpPr>
          <p:nvPr>
            <p:ph idx="1"/>
          </p:nvPr>
        </p:nvSpPr>
        <p:spPr/>
        <p:txBody>
          <a:bodyPr/>
          <a:lstStyle/>
          <a:p>
            <a:pPr algn="just">
              <a:lnSpc>
                <a:spcPct val="150000"/>
              </a:lnSpc>
            </a:pPr>
            <a:r>
              <a:rPr lang="it-IT" dirty="0"/>
              <a:t>Capo V (artt. 32-38) del D.lgs. 151/2001 (Testo unico delle disposizioni legislative in materia di tutela e sostegno della maternità e della paternità);</a:t>
            </a:r>
          </a:p>
          <a:p>
            <a:pPr algn="just">
              <a:lnSpc>
                <a:spcPct val="150000"/>
              </a:lnSpc>
            </a:pPr>
            <a:r>
              <a:rPr lang="it-IT" dirty="0"/>
              <a:t>art. 60, comma 3, del CCNL Comparto Sanità triennio 2019-2021;</a:t>
            </a:r>
          </a:p>
          <a:p>
            <a:pPr algn="just">
              <a:lnSpc>
                <a:spcPct val="150000"/>
              </a:lnSpc>
            </a:pPr>
            <a:r>
              <a:rPr lang="it-IT" dirty="0"/>
              <a:t>art. 44, comma 3, del CCNL Area Sanità triennio 2016-2018;</a:t>
            </a:r>
          </a:p>
          <a:p>
            <a:pPr algn="just">
              <a:lnSpc>
                <a:spcPct val="150000"/>
              </a:lnSpc>
            </a:pPr>
            <a:r>
              <a:rPr lang="it-IT" dirty="0"/>
              <a:t>articolo 24, comma 3, del CCNL 2016-2018 Area Funzioni Locali.</a:t>
            </a:r>
          </a:p>
          <a:p>
            <a:endParaRPr lang="it-IT" dirty="0"/>
          </a:p>
        </p:txBody>
      </p:sp>
    </p:spTree>
    <p:extLst>
      <p:ext uri="{BB962C8B-B14F-4D97-AF65-F5344CB8AC3E}">
        <p14:creationId xmlns:p14="http://schemas.microsoft.com/office/powerpoint/2010/main" val="2482920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Convivenza: la novità del D.lgs. 105/2022</a:t>
            </a:r>
          </a:p>
        </p:txBody>
      </p:sp>
      <p:sp>
        <p:nvSpPr>
          <p:cNvPr id="3" name="Segnaposto contenuto 2"/>
          <p:cNvSpPr>
            <a:spLocks noGrp="1"/>
          </p:cNvSpPr>
          <p:nvPr>
            <p:ph idx="1"/>
          </p:nvPr>
        </p:nvSpPr>
        <p:spPr/>
        <p:txBody>
          <a:bodyPr>
            <a:normAutofit fontScale="92500"/>
          </a:bodyPr>
          <a:lstStyle/>
          <a:p>
            <a:pPr algn="just"/>
            <a:r>
              <a:rPr lang="it-IT" dirty="0"/>
              <a:t>L’articolo 42 del D.lgs. n. 151/2001, </a:t>
            </a:r>
            <a:r>
              <a:rPr lang="it-IT" b="1" dirty="0"/>
              <a:t>come novellato dall’articolo 2, comma 1, lettera n), del D.lgs. n. 105/2022</a:t>
            </a:r>
            <a:r>
              <a:rPr lang="it-IT" dirty="0"/>
              <a:t>, stabilisce che il congedo in esame spetta anche nel caso in cui la </a:t>
            </a:r>
            <a:r>
              <a:rPr lang="it-IT" b="1" dirty="0"/>
              <a:t>convivenza</a:t>
            </a:r>
            <a:r>
              <a:rPr lang="it-IT" dirty="0"/>
              <a:t>, qualora normativamente prevista, sia stata </a:t>
            </a:r>
            <a:r>
              <a:rPr lang="it-IT" b="1" dirty="0"/>
              <a:t>instaurata successivamente alla richiesta di congedo</a:t>
            </a:r>
            <a:r>
              <a:rPr lang="it-IT" dirty="0"/>
              <a:t>. </a:t>
            </a:r>
          </a:p>
          <a:p>
            <a:pPr algn="just"/>
            <a:r>
              <a:rPr lang="it-IT" dirty="0"/>
              <a:t>Pertanto, la </a:t>
            </a:r>
            <a:r>
              <a:rPr lang="it-IT" b="1" dirty="0"/>
              <a:t>richiesta</a:t>
            </a:r>
            <a:r>
              <a:rPr lang="it-IT" dirty="0"/>
              <a:t> potrà essere presentata </a:t>
            </a:r>
            <a:r>
              <a:rPr lang="it-IT" b="1" dirty="0"/>
              <a:t>anche prima </a:t>
            </a:r>
            <a:r>
              <a:rPr lang="it-IT" dirty="0"/>
              <a:t>dell’instaurazione della </a:t>
            </a:r>
            <a:r>
              <a:rPr lang="it-IT" b="1" dirty="0"/>
              <a:t>convivenza</a:t>
            </a:r>
            <a:r>
              <a:rPr lang="it-IT" dirty="0"/>
              <a:t> e, in questo caso, il richiedente sarà tenuto a dichiarare nella domanda, sotto la propria responsabilità ai sensi dell’articolo 46 del D.P.R. n. 445/2000, che provvederà ad </a:t>
            </a:r>
            <a:r>
              <a:rPr lang="it-IT" b="1" dirty="0"/>
              <a:t>instaurare la convivenza</a:t>
            </a:r>
            <a:r>
              <a:rPr lang="it-IT" dirty="0"/>
              <a:t> con il familiare disabile in situazione di gravità </a:t>
            </a:r>
            <a:r>
              <a:rPr lang="it-IT" b="1" dirty="0"/>
              <a:t>entro l’inizio del periodo di congedo richiesto</a:t>
            </a:r>
            <a:r>
              <a:rPr lang="it-IT" dirty="0"/>
              <a:t> e a conservarla per tutta la durata dello stesso (Inps, Circolare n. 49 del 05/04/2019).</a:t>
            </a:r>
          </a:p>
        </p:txBody>
      </p:sp>
    </p:spTree>
    <p:extLst>
      <p:ext uri="{BB962C8B-B14F-4D97-AF65-F5344CB8AC3E}">
        <p14:creationId xmlns:p14="http://schemas.microsoft.com/office/powerpoint/2010/main" val="4000531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sz="3600" dirty="0"/>
              <a:t>Congedo straordinario: cosa spetta</a:t>
            </a:r>
            <a:br>
              <a:rPr lang="it-IT" sz="3600" dirty="0"/>
            </a:br>
            <a:r>
              <a:rPr lang="it-IT" sz="2800" dirty="0"/>
              <a:t>(L’articolo 42, comma 5 bis, del Decreto Legislativo n. 151/2001 - Inps, Circolare n. 32 del 06/03/2012, punto 3.3)</a:t>
            </a:r>
          </a:p>
        </p:txBody>
      </p:sp>
      <p:sp>
        <p:nvSpPr>
          <p:cNvPr id="3" name="Segnaposto contenuto 2"/>
          <p:cNvSpPr>
            <a:spLocks noGrp="1"/>
          </p:cNvSpPr>
          <p:nvPr>
            <p:ph idx="1"/>
          </p:nvPr>
        </p:nvSpPr>
        <p:spPr/>
        <p:txBody>
          <a:bodyPr>
            <a:normAutofit fontScale="62500" lnSpcReduction="20000"/>
          </a:bodyPr>
          <a:lstStyle/>
          <a:p>
            <a:pPr marL="0" indent="0" algn="just">
              <a:buNone/>
            </a:pPr>
            <a:r>
              <a:rPr lang="it-IT" dirty="0"/>
              <a:t>Il congedo </a:t>
            </a:r>
            <a:r>
              <a:rPr lang="it-IT" b="1" dirty="0"/>
              <a:t>non può superare </a:t>
            </a:r>
            <a:r>
              <a:rPr lang="it-IT" dirty="0"/>
              <a:t>la durata complessiva di </a:t>
            </a:r>
            <a:r>
              <a:rPr lang="it-IT" b="1" dirty="0"/>
              <a:t>due anni </a:t>
            </a:r>
          </a:p>
          <a:p>
            <a:pPr marL="720725" indent="-452438" algn="just"/>
            <a:r>
              <a:rPr lang="it-IT" dirty="0"/>
              <a:t>per </a:t>
            </a:r>
            <a:r>
              <a:rPr lang="it-IT" b="1" dirty="0"/>
              <a:t>ciascuna persona portatrice di handicap </a:t>
            </a:r>
          </a:p>
          <a:p>
            <a:pPr marL="720725" indent="-452438" algn="just"/>
            <a:r>
              <a:rPr lang="it-IT" dirty="0"/>
              <a:t>e </a:t>
            </a:r>
            <a:r>
              <a:rPr lang="it-IT" b="1" dirty="0"/>
              <a:t>nell’arco della vita lavorativa</a:t>
            </a:r>
            <a:r>
              <a:rPr lang="it-IT" dirty="0"/>
              <a:t>.</a:t>
            </a:r>
          </a:p>
          <a:p>
            <a:pPr marL="268288" indent="0" algn="just">
              <a:buNone/>
            </a:pPr>
            <a:endParaRPr lang="it-IT" dirty="0"/>
          </a:p>
          <a:p>
            <a:pPr marL="268288" indent="0" algn="just">
              <a:buNone/>
            </a:pPr>
            <a:r>
              <a:rPr lang="it-IT" dirty="0"/>
              <a:t>Quindi:</a:t>
            </a:r>
          </a:p>
          <a:p>
            <a:pPr marL="720725" indent="-452438" algn="just"/>
            <a:r>
              <a:rPr lang="it-IT" dirty="0"/>
              <a:t>spettano</a:t>
            </a:r>
            <a:r>
              <a:rPr lang="it-IT" b="1" dirty="0"/>
              <a:t> due anni</a:t>
            </a:r>
            <a:r>
              <a:rPr lang="it-IT" dirty="0"/>
              <a:t> di assenza dal lavoro </a:t>
            </a:r>
            <a:r>
              <a:rPr lang="it-IT" b="1" dirty="0"/>
              <a:t>nell’arco della vita lavorativa</a:t>
            </a:r>
            <a:r>
              <a:rPr lang="it-IT" dirty="0"/>
              <a:t>;</a:t>
            </a:r>
          </a:p>
          <a:p>
            <a:pPr marL="720725" indent="-452438" algn="just"/>
            <a:r>
              <a:rPr lang="it-IT" dirty="0"/>
              <a:t>spettano </a:t>
            </a:r>
            <a:r>
              <a:rPr lang="it-IT" b="1" dirty="0"/>
              <a:t>due anni</a:t>
            </a:r>
            <a:r>
              <a:rPr lang="it-IT" dirty="0"/>
              <a:t>, per</a:t>
            </a:r>
            <a:r>
              <a:rPr lang="it-IT" b="1" dirty="0"/>
              <a:t> ogni persona con disabilità grave</a:t>
            </a:r>
            <a:r>
              <a:rPr lang="it-IT" dirty="0"/>
              <a:t>. Tale limite è </a:t>
            </a:r>
            <a:r>
              <a:rPr lang="it-IT" b="1" dirty="0"/>
              <a:t>complessivo fra tutti gli aventi diritto</a:t>
            </a:r>
            <a:r>
              <a:rPr lang="it-IT" dirty="0"/>
              <a:t> </a:t>
            </a:r>
          </a:p>
          <a:p>
            <a:pPr marL="0" indent="0" algn="just">
              <a:buNone/>
            </a:pPr>
            <a:endParaRPr lang="it-IT" dirty="0"/>
          </a:p>
          <a:p>
            <a:pPr marL="268288" indent="0" algn="just">
              <a:buNone/>
            </a:pPr>
            <a:r>
              <a:rPr lang="it-IT" dirty="0"/>
              <a:t>Ciò significa che, </a:t>
            </a:r>
          </a:p>
          <a:p>
            <a:pPr marL="725488" indent="-457200" algn="just"/>
            <a:r>
              <a:rPr lang="it-IT" dirty="0"/>
              <a:t>a prescindere da quanti soggetti abbia assistito, </a:t>
            </a:r>
            <a:r>
              <a:rPr lang="it-IT" b="1" dirty="0"/>
              <a:t>ciascun lavoratore</a:t>
            </a:r>
            <a:r>
              <a:rPr lang="it-IT" dirty="0"/>
              <a:t> </a:t>
            </a:r>
            <a:r>
              <a:rPr lang="it-IT" b="1" dirty="0"/>
              <a:t>non</a:t>
            </a:r>
            <a:r>
              <a:rPr lang="it-IT" dirty="0"/>
              <a:t> può fruire di </a:t>
            </a:r>
            <a:r>
              <a:rPr lang="it-IT" b="1" dirty="0"/>
              <a:t>più di due anni</a:t>
            </a:r>
            <a:r>
              <a:rPr lang="it-IT" dirty="0"/>
              <a:t> di congedo straordinario nell’arco della vita lavorativa;</a:t>
            </a:r>
          </a:p>
          <a:p>
            <a:pPr marL="725488" indent="-457200" algn="just"/>
            <a:r>
              <a:rPr lang="it-IT" b="1" dirty="0"/>
              <a:t>per ciascun disabile non</a:t>
            </a:r>
            <a:r>
              <a:rPr lang="it-IT" dirty="0"/>
              <a:t> possono essere fruiti </a:t>
            </a:r>
            <a:r>
              <a:rPr lang="it-IT" b="1" dirty="0"/>
              <a:t>più di due anni </a:t>
            </a:r>
            <a:r>
              <a:rPr lang="it-IT" dirty="0"/>
              <a:t>di congedo straordinario </a:t>
            </a:r>
            <a:r>
              <a:rPr lang="it-IT" b="1" dirty="0"/>
              <a:t>sommando tutti i periodi fruiti dai lavoratori </a:t>
            </a:r>
            <a:r>
              <a:rPr lang="it-IT" dirty="0"/>
              <a:t>che l’abbiano assistito.</a:t>
            </a:r>
          </a:p>
        </p:txBody>
      </p:sp>
    </p:spTree>
    <p:extLst>
      <p:ext uri="{BB962C8B-B14F-4D97-AF65-F5344CB8AC3E}">
        <p14:creationId xmlns:p14="http://schemas.microsoft.com/office/powerpoint/2010/main" val="7689942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I REQUISITI </a:t>
            </a:r>
          </a:p>
        </p:txBody>
      </p:sp>
      <p:sp>
        <p:nvSpPr>
          <p:cNvPr id="3" name="Segnaposto contenuto 2"/>
          <p:cNvSpPr>
            <a:spLocks noGrp="1"/>
          </p:cNvSpPr>
          <p:nvPr>
            <p:ph idx="1"/>
          </p:nvPr>
        </p:nvSpPr>
        <p:spPr/>
        <p:txBody>
          <a:bodyPr>
            <a:normAutofit/>
          </a:bodyPr>
          <a:lstStyle/>
          <a:p>
            <a:pPr lvl="0" algn="just"/>
            <a:r>
              <a:rPr lang="it-IT" dirty="0"/>
              <a:t>essere </a:t>
            </a:r>
            <a:r>
              <a:rPr lang="it-IT" b="1" dirty="0"/>
              <a:t>lavoratori dipendenti</a:t>
            </a:r>
            <a:r>
              <a:rPr lang="it-IT" dirty="0"/>
              <a:t> (anche se con rapporto di lavoro part time);</a:t>
            </a:r>
          </a:p>
          <a:p>
            <a:pPr lvl="0" algn="just"/>
            <a:r>
              <a:rPr lang="it-IT" dirty="0"/>
              <a:t>la persona che chiede o per la quale si chiedono i permessi sia in situazione di </a:t>
            </a:r>
            <a:r>
              <a:rPr lang="it-IT" b="1" dirty="0"/>
              <a:t>disabilità grave</a:t>
            </a:r>
            <a:r>
              <a:rPr lang="it-IT" dirty="0"/>
              <a:t> ai sensi dell’</a:t>
            </a:r>
            <a:r>
              <a:rPr lang="it-IT" b="1" dirty="0"/>
              <a:t>art. 3 comma 3 della legge 104/92</a:t>
            </a:r>
            <a:r>
              <a:rPr lang="it-IT" dirty="0"/>
              <a:t> riconosciuta dall’apposita Commissione Medica  </a:t>
            </a:r>
          </a:p>
          <a:p>
            <a:pPr lvl="0" algn="just"/>
            <a:r>
              <a:rPr lang="it-IT" b="1" dirty="0"/>
              <a:t>mancanza di ricovero a tempo pieno</a:t>
            </a:r>
            <a:r>
              <a:rPr lang="it-IT" dirty="0"/>
              <a:t> della persona in situazione di disabilità grave. Per ricovero a tempo pieno si intende quello, per le intere ventiquattro ore, presso strutture ospedaliere o simili, pubbliche o private, che assicurano assistenza sanitaria continuativa.</a:t>
            </a:r>
          </a:p>
        </p:txBody>
      </p:sp>
    </p:spTree>
    <p:extLst>
      <p:ext uri="{BB962C8B-B14F-4D97-AF65-F5344CB8AC3E}">
        <p14:creationId xmlns:p14="http://schemas.microsoft.com/office/powerpoint/2010/main" val="8533415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Assenza del ricovero a tempo pieno.</a:t>
            </a:r>
            <a:br>
              <a:rPr lang="it-IT" dirty="0"/>
            </a:br>
            <a:r>
              <a:rPr lang="it-IT" dirty="0"/>
              <a:t>Le eccezioni</a:t>
            </a:r>
            <a:br>
              <a:rPr lang="it-IT" dirty="0"/>
            </a:br>
            <a:r>
              <a:rPr lang="it-IT" sz="3100" dirty="0"/>
              <a:t>(Inps, Circolare n. 32 del 06/03/2012</a:t>
            </a:r>
          </a:p>
        </p:txBody>
      </p:sp>
      <p:sp>
        <p:nvSpPr>
          <p:cNvPr id="3" name="Segnaposto contenuto 2"/>
          <p:cNvSpPr>
            <a:spLocks noGrp="1"/>
          </p:cNvSpPr>
          <p:nvPr>
            <p:ph idx="1"/>
          </p:nvPr>
        </p:nvSpPr>
        <p:spPr>
          <a:xfrm>
            <a:off x="838200" y="2392217"/>
            <a:ext cx="10515600" cy="3784745"/>
          </a:xfrm>
        </p:spPr>
        <p:txBody>
          <a:bodyPr>
            <a:normAutofit/>
          </a:bodyPr>
          <a:lstStyle/>
          <a:p>
            <a:pPr lvl="0" algn="just"/>
            <a:r>
              <a:rPr lang="it-IT" dirty="0"/>
              <a:t>interruzione del ricovero a tempo pieno per necessità del disabile in situazione di gravità di recarsi al di fuori della struttura che lo ospita per effettuare visite e terapie </a:t>
            </a:r>
            <a:r>
              <a:rPr lang="it-IT" b="1" dirty="0"/>
              <a:t>appositamente certificate</a:t>
            </a:r>
            <a:r>
              <a:rPr lang="it-IT" dirty="0"/>
              <a:t>;</a:t>
            </a:r>
          </a:p>
          <a:p>
            <a:pPr lvl="0" algn="just"/>
            <a:r>
              <a:rPr lang="it-IT" dirty="0"/>
              <a:t>ricovero a tempo pieno di un disabile in situazione di gravità in stato vegetativo persistente e/o con prognosi infausta a breve termine; </a:t>
            </a:r>
          </a:p>
          <a:p>
            <a:pPr lvl="0" algn="just"/>
            <a:r>
              <a:rPr lang="it-IT" dirty="0"/>
              <a:t>ricovero a tempo pieno di un soggetto disabile in situazione di gravità per il quale risulti </a:t>
            </a:r>
            <a:r>
              <a:rPr lang="it-IT" b="1" dirty="0"/>
              <a:t>documentato dai sanitari della struttura</a:t>
            </a:r>
            <a:r>
              <a:rPr lang="it-IT" dirty="0"/>
              <a:t> il bisogno di assistenza da parte di un genitore o di un familiare.</a:t>
            </a:r>
          </a:p>
        </p:txBody>
      </p:sp>
    </p:spTree>
    <p:extLst>
      <p:ext uri="{BB962C8B-B14F-4D97-AF65-F5344CB8AC3E}">
        <p14:creationId xmlns:p14="http://schemas.microsoft.com/office/powerpoint/2010/main" val="3855592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«Ricovero» secondo la Corte di Cassazione </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La Corte di Cassazione, Sezione Lavoro, con la Sentenza n. 21416 del 14/8/2019, ha stabilito il seguente principio: </a:t>
            </a:r>
          </a:p>
          <a:p>
            <a:pPr marL="0" indent="0" algn="just">
              <a:buNone/>
            </a:pPr>
            <a:r>
              <a:rPr lang="it-IT" dirty="0"/>
              <a:t>“</a:t>
            </a:r>
            <a:r>
              <a:rPr lang="it-IT" i="1" dirty="0"/>
              <a:t>il lavoratore può usufruire dei permessi per prestare assistenza al familiare ricoverato presso strutture residenziali di tipo sociale, quali case-famiglia, comunità-alloggio o case di riposo perché queste non forniscono assistenza sanitaria continuativa mentre non può usufruire dei permessi in caso di ricovero del familiare da assistere presso strutture ospedaliere o comunque strutture pubbliche o private che assicurano assistenza sanitaria continuativa</a:t>
            </a:r>
            <a:r>
              <a:rPr lang="it-IT" dirty="0"/>
              <a:t>”.</a:t>
            </a:r>
          </a:p>
          <a:p>
            <a:pPr marL="0" indent="0" algn="just">
              <a:buNone/>
            </a:pPr>
            <a:endParaRPr lang="it-IT" b="1" dirty="0"/>
          </a:p>
          <a:p>
            <a:pPr marL="0" indent="0" algn="just">
              <a:buNone/>
            </a:pPr>
            <a:r>
              <a:rPr lang="it-IT" dirty="0"/>
              <a:t>Il termine “ricovero” di cui all’art. 33 L. 104/1992, quindi, è riferibile </a:t>
            </a:r>
            <a:r>
              <a:rPr lang="it-IT" b="1" dirty="0"/>
              <a:t>solo</a:t>
            </a:r>
            <a:r>
              <a:rPr lang="it-IT" dirty="0"/>
              <a:t> al ricovero in </a:t>
            </a:r>
            <a:r>
              <a:rPr lang="it-IT" b="1" dirty="0"/>
              <a:t>strutture di tipo sanitario</a:t>
            </a:r>
            <a:r>
              <a:rPr lang="it-IT" dirty="0"/>
              <a:t>.</a:t>
            </a:r>
          </a:p>
          <a:p>
            <a:endParaRPr lang="it-IT" dirty="0"/>
          </a:p>
        </p:txBody>
      </p:sp>
    </p:spTree>
    <p:extLst>
      <p:ext uri="{BB962C8B-B14F-4D97-AF65-F5344CB8AC3E}">
        <p14:creationId xmlns:p14="http://schemas.microsoft.com/office/powerpoint/2010/main" val="23731316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4000" dirty="0"/>
              <a:t>Il congedo straordinario e il certificato di handicap</a:t>
            </a:r>
          </a:p>
        </p:txBody>
      </p:sp>
      <p:sp>
        <p:nvSpPr>
          <p:cNvPr id="3" name="Segnaposto contenuto 2"/>
          <p:cNvSpPr>
            <a:spLocks noGrp="1"/>
          </p:cNvSpPr>
          <p:nvPr>
            <p:ph idx="1"/>
          </p:nvPr>
        </p:nvSpPr>
        <p:spPr/>
        <p:txBody>
          <a:bodyPr/>
          <a:lstStyle/>
          <a:p>
            <a:pPr algn="just"/>
            <a:r>
              <a:rPr lang="it-IT" sz="3200" dirty="0"/>
              <a:t>La condizione prioritaria ed essenziale fruire del congedo straordinario è che il disabile sia in possesso della certificazione di </a:t>
            </a:r>
            <a:r>
              <a:rPr lang="it-IT" sz="3200" b="1" dirty="0"/>
              <a:t>handicap con connotazione di gravità</a:t>
            </a:r>
            <a:r>
              <a:rPr lang="it-IT" sz="3200" dirty="0"/>
              <a:t> (</a:t>
            </a:r>
            <a:r>
              <a:rPr lang="it-IT" sz="3200" b="1" dirty="0"/>
              <a:t>articolo 3, comma 3, della Legge 104/1992</a:t>
            </a:r>
            <a:r>
              <a:rPr lang="it-IT" sz="3200" dirty="0"/>
              <a:t>).</a:t>
            </a:r>
          </a:p>
          <a:p>
            <a:pPr algn="just"/>
            <a:r>
              <a:rPr lang="it-IT" sz="3200" dirty="0"/>
              <a:t>Non basta quindi la certificazione di handicap (articolo 3, comma 1), ma è necessario che la Commissione abbia accertato la gravità (articolo 3, comma 3).</a:t>
            </a:r>
          </a:p>
          <a:p>
            <a:pPr marL="0" indent="0">
              <a:buNone/>
            </a:pPr>
            <a:endParaRPr lang="it-IT" dirty="0"/>
          </a:p>
        </p:txBody>
      </p:sp>
    </p:spTree>
    <p:extLst>
      <p:ext uri="{BB962C8B-B14F-4D97-AF65-F5344CB8AC3E}">
        <p14:creationId xmlns:p14="http://schemas.microsoft.com/office/powerpoint/2010/main" val="4594917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Proroga degli effetti del verbale rivedibile</a:t>
            </a:r>
          </a:p>
        </p:txBody>
      </p:sp>
      <p:sp>
        <p:nvSpPr>
          <p:cNvPr id="3" name="Segnaposto contenuto 2"/>
          <p:cNvSpPr>
            <a:spLocks noGrp="1"/>
          </p:cNvSpPr>
          <p:nvPr>
            <p:ph idx="1"/>
          </p:nvPr>
        </p:nvSpPr>
        <p:spPr/>
        <p:txBody>
          <a:bodyPr>
            <a:normAutofit fontScale="92500" lnSpcReduction="10000"/>
          </a:bodyPr>
          <a:lstStyle/>
          <a:p>
            <a:pPr algn="just"/>
            <a:r>
              <a:rPr lang="it-IT" dirty="0"/>
              <a:t>L’art. 25, comma 6 </a:t>
            </a:r>
            <a:r>
              <a:rPr lang="it-IT" i="1" dirty="0"/>
              <a:t>bis</a:t>
            </a:r>
            <a:r>
              <a:rPr lang="it-IT" dirty="0"/>
              <a:t>, del decreto legge n. 90/2014, </a:t>
            </a:r>
            <a:r>
              <a:rPr lang="it-IT" dirty="0" err="1"/>
              <a:t>conv</a:t>
            </a:r>
            <a:r>
              <a:rPr lang="it-IT" dirty="0"/>
              <a:t>. in L. 114/2014, dispone testualmente che: </a:t>
            </a:r>
            <a:r>
              <a:rPr lang="it-IT" i="1" dirty="0"/>
              <a:t>“Nelle more dell’effettuazione delle eventuali visite di revisione e del relativo iter di verifica, i minorati civili e le persone con handicap in possesso di verbali in cui sia prevista rivedibilità conservano tutti i diritti acquisiti in materia di benefici, prestazioni e agevolazioni di qualsiasi natura. La convocazione a visita, nei casi di verbali per i quali sia prevista la rivedibilità, è di competenza dell’Istituto nazionale della previdenza sociale (INPS)”.</a:t>
            </a:r>
            <a:endParaRPr lang="it-IT" dirty="0"/>
          </a:p>
          <a:p>
            <a:pPr algn="just"/>
            <a:r>
              <a:rPr lang="it-IT" dirty="0"/>
              <a:t>In attuazione di questa disposizione, i lavoratori titolari dei benefici correlati alla disabilità grave in base a verbali con revisione prevista a partire dal 19 agosto 2014, giorno di entrata in vigore della norma in esame, </a:t>
            </a:r>
            <a:r>
              <a:rPr lang="it-IT" b="1" dirty="0"/>
              <a:t>possono continuare a fruire delle stesse prestazioni anche nelle more dell’iter sanitario di revisione</a:t>
            </a:r>
            <a:r>
              <a:rPr lang="it-IT" dirty="0"/>
              <a:t> (Circolare Inps 127/2016)</a:t>
            </a:r>
          </a:p>
          <a:p>
            <a:endParaRPr lang="it-IT" dirty="0"/>
          </a:p>
        </p:txBody>
      </p:sp>
    </p:spTree>
    <p:extLst>
      <p:ext uri="{BB962C8B-B14F-4D97-AF65-F5344CB8AC3E}">
        <p14:creationId xmlns:p14="http://schemas.microsoft.com/office/powerpoint/2010/main" val="22838859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dirty="0"/>
              <a:t>Congedo straordinario: effetti relativi all’anzianità di servizio, alle ferie e alla tredicesima</a:t>
            </a:r>
          </a:p>
        </p:txBody>
      </p:sp>
      <p:sp>
        <p:nvSpPr>
          <p:cNvPr id="3" name="Segnaposto contenuto 2"/>
          <p:cNvSpPr>
            <a:spLocks noGrp="1"/>
          </p:cNvSpPr>
          <p:nvPr>
            <p:ph idx="1"/>
          </p:nvPr>
        </p:nvSpPr>
        <p:spPr/>
        <p:txBody>
          <a:bodyPr>
            <a:normAutofit lnSpcReduction="10000"/>
          </a:bodyPr>
          <a:lstStyle/>
          <a:p>
            <a:pPr algn="just" eaLnBrk="0" fontAlgn="base" hangingPunct="0">
              <a:lnSpc>
                <a:spcPct val="100000"/>
              </a:lnSpc>
              <a:spcBef>
                <a:spcPct val="0"/>
              </a:spcBef>
              <a:spcAft>
                <a:spcPct val="0"/>
              </a:spcAft>
            </a:pPr>
            <a:r>
              <a:rPr lang="it-IT" altLang="it-IT" b="1" dirty="0">
                <a:solidFill>
                  <a:srgbClr val="19191A"/>
                </a:solidFill>
              </a:rPr>
              <a:t>Non</a:t>
            </a:r>
            <a:r>
              <a:rPr lang="it-IT" altLang="it-IT" dirty="0">
                <a:solidFill>
                  <a:srgbClr val="19191A"/>
                </a:solidFill>
              </a:rPr>
              <a:t> rileva ai fini della maturazione delle </a:t>
            </a:r>
            <a:r>
              <a:rPr lang="it-IT" altLang="it-IT" b="1" dirty="0">
                <a:solidFill>
                  <a:srgbClr val="19191A"/>
                </a:solidFill>
              </a:rPr>
              <a:t>ferie</a:t>
            </a:r>
            <a:r>
              <a:rPr lang="it-IT" altLang="it-IT" dirty="0">
                <a:solidFill>
                  <a:srgbClr val="19191A"/>
                </a:solidFill>
              </a:rPr>
              <a:t>, della </a:t>
            </a:r>
            <a:r>
              <a:rPr lang="it-IT" altLang="it-IT" b="1" dirty="0">
                <a:solidFill>
                  <a:srgbClr val="19191A"/>
                </a:solidFill>
              </a:rPr>
              <a:t>tredicesima</a:t>
            </a:r>
            <a:r>
              <a:rPr lang="it-IT" altLang="it-IT" dirty="0">
                <a:solidFill>
                  <a:srgbClr val="19191A"/>
                </a:solidFill>
              </a:rPr>
              <a:t> mensilità e del </a:t>
            </a:r>
            <a:r>
              <a:rPr lang="it-IT" altLang="it-IT" b="1" dirty="0">
                <a:solidFill>
                  <a:srgbClr val="19191A"/>
                </a:solidFill>
              </a:rPr>
              <a:t>trattamento di fine rapporto</a:t>
            </a:r>
            <a:r>
              <a:rPr lang="it-IT" altLang="it-IT" dirty="0">
                <a:solidFill>
                  <a:srgbClr val="19191A"/>
                </a:solidFill>
              </a:rPr>
              <a:t>.</a:t>
            </a:r>
            <a:r>
              <a:rPr lang="it-IT" altLang="it-IT" dirty="0"/>
              <a:t> </a:t>
            </a:r>
          </a:p>
          <a:p>
            <a:pPr algn="just"/>
            <a:r>
              <a:rPr lang="it-IT" dirty="0"/>
              <a:t>Per quanto non  espressamente  previsto dai commi 5, 5-bis, 5-ter e 5-quater del D.lgs. 151/2001, si applicano le disposizioni dell'articolo 4, comma 2, della legge 8 marzo 2000, n. 53, secondo il quale:</a:t>
            </a:r>
          </a:p>
          <a:p>
            <a:pPr algn="just"/>
            <a:r>
              <a:rPr lang="it-IT" dirty="0"/>
              <a:t>durante tale periodo il dipendente conserva il posto di  lavoro, non  ha diritto alla retribuzione e </a:t>
            </a:r>
            <a:r>
              <a:rPr lang="it-IT" b="1" dirty="0"/>
              <a:t>non può svolgere alcun tipo di attività lavorativa</a:t>
            </a:r>
            <a:r>
              <a:rPr lang="it-IT" dirty="0"/>
              <a:t>. Il congedo </a:t>
            </a:r>
            <a:r>
              <a:rPr lang="it-IT" b="1" dirty="0"/>
              <a:t>non</a:t>
            </a:r>
            <a:r>
              <a:rPr lang="it-IT" dirty="0"/>
              <a:t> è computato </a:t>
            </a:r>
            <a:r>
              <a:rPr lang="it-IT" b="1" dirty="0"/>
              <a:t>nell’anzianità di servizio </a:t>
            </a:r>
            <a:r>
              <a:rPr lang="it-IT" dirty="0"/>
              <a:t>né ai fini previdenziali; il lavoratore può procedere al riscatto, ovvero al versamento dei relativi contributi, calcolati secondo i criteri della prosecuzione volontaria. </a:t>
            </a:r>
          </a:p>
        </p:txBody>
      </p:sp>
    </p:spTree>
    <p:extLst>
      <p:ext uri="{BB962C8B-B14F-4D97-AF65-F5344CB8AC3E}">
        <p14:creationId xmlns:p14="http://schemas.microsoft.com/office/powerpoint/2010/main" val="21330698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straordinario: la domanda</a:t>
            </a:r>
          </a:p>
        </p:txBody>
      </p:sp>
      <p:sp>
        <p:nvSpPr>
          <p:cNvPr id="3" name="Segnaposto contenuto 2"/>
          <p:cNvSpPr>
            <a:spLocks noGrp="1"/>
          </p:cNvSpPr>
          <p:nvPr>
            <p:ph idx="1"/>
          </p:nvPr>
        </p:nvSpPr>
        <p:spPr/>
        <p:txBody>
          <a:bodyPr/>
          <a:lstStyle/>
          <a:p>
            <a:pPr algn="just"/>
            <a:r>
              <a:rPr lang="it-IT" dirty="0"/>
              <a:t>Il dipendente interessato ha l’onere di presentare apposita istanza per la fruizione delle agevolazioni previste dalla legge e di dimostrare la sussistenza dei presupposti di legittimazione attraverso la produzione di idonea documentazione.</a:t>
            </a:r>
          </a:p>
          <a:p>
            <a:pPr algn="just"/>
            <a:r>
              <a:rPr lang="it-IT" dirty="0"/>
              <a:t>Il dipendente è tenuto a presentare il verbale della commissione medica dal quale risulti l’accertamento della situazione di </a:t>
            </a:r>
            <a:r>
              <a:rPr lang="it-IT" i="1" dirty="0"/>
              <a:t>handicap </a:t>
            </a:r>
            <a:r>
              <a:rPr lang="it-IT" dirty="0"/>
              <a:t>grave, nonché, se del caso, la documentazione medica attestante la necessità dell’assistenza del disabile in situazione di gravità ricoverato a tempo pieno.</a:t>
            </a:r>
          </a:p>
          <a:p>
            <a:endParaRPr lang="it-IT" dirty="0"/>
          </a:p>
        </p:txBody>
      </p:sp>
    </p:spTree>
    <p:extLst>
      <p:ext uri="{BB962C8B-B14F-4D97-AF65-F5344CB8AC3E}">
        <p14:creationId xmlns:p14="http://schemas.microsoft.com/office/powerpoint/2010/main" val="26356941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461818"/>
            <a:ext cx="10515600" cy="1727200"/>
          </a:xfrm>
        </p:spPr>
        <p:txBody>
          <a:bodyPr>
            <a:noAutofit/>
          </a:bodyPr>
          <a:lstStyle/>
          <a:p>
            <a:pPr algn="ctr"/>
            <a:r>
              <a:rPr lang="it-IT" sz="4000" dirty="0"/>
              <a:t>Congedo parentale e Congedo straordinario. </a:t>
            </a:r>
            <a:br>
              <a:rPr lang="it-IT" sz="4000" dirty="0"/>
            </a:br>
            <a:r>
              <a:rPr lang="it-IT" sz="4000" dirty="0"/>
              <a:t>La frazionabilità:</a:t>
            </a:r>
            <a:br>
              <a:rPr lang="it-IT" sz="4000" dirty="0"/>
            </a:br>
            <a:r>
              <a:rPr lang="it-IT" sz="4000" dirty="0"/>
              <a:t>Indicazioni operative ed esempi</a:t>
            </a:r>
          </a:p>
        </p:txBody>
      </p:sp>
      <p:sp>
        <p:nvSpPr>
          <p:cNvPr id="3" name="Segnaposto contenuto 2"/>
          <p:cNvSpPr>
            <a:spLocks noGrp="1"/>
          </p:cNvSpPr>
          <p:nvPr>
            <p:ph idx="1"/>
          </p:nvPr>
        </p:nvSpPr>
        <p:spPr>
          <a:xfrm>
            <a:off x="838200" y="2715491"/>
            <a:ext cx="10515600" cy="3461472"/>
          </a:xfrm>
        </p:spPr>
        <p:txBody>
          <a:bodyPr>
            <a:normAutofit/>
          </a:bodyPr>
          <a:lstStyle/>
          <a:p>
            <a:pPr algn="just"/>
            <a:r>
              <a:rPr lang="it-IT" sz="3200" dirty="0"/>
              <a:t>Entrambi i benefici possono essere fruiti in modalità frazionata, cioè a periodi non continuativi</a:t>
            </a:r>
          </a:p>
          <a:p>
            <a:pPr marL="0" indent="0" algn="just">
              <a:buNone/>
            </a:pPr>
            <a:endParaRPr lang="it-IT" sz="3200" dirty="0"/>
          </a:p>
          <a:p>
            <a:pPr algn="just"/>
            <a:r>
              <a:rPr lang="it-IT" sz="3200" dirty="0"/>
              <a:t>Quali sono i criteri di computo nel periodo di congedo dei giorni festivi o non lavorativi ricadenti tra </a:t>
            </a:r>
            <a:r>
              <a:rPr lang="it-IT" sz="3200" b="1" dirty="0"/>
              <a:t>due periodi della stessa tipologia di congedo</a:t>
            </a:r>
            <a:r>
              <a:rPr lang="it-IT" sz="3200" dirty="0"/>
              <a:t>?</a:t>
            </a:r>
          </a:p>
          <a:p>
            <a:endParaRPr lang="it-IT" dirty="0"/>
          </a:p>
          <a:p>
            <a:endParaRPr lang="it-IT" dirty="0"/>
          </a:p>
        </p:txBody>
      </p:sp>
    </p:spTree>
    <p:extLst>
      <p:ext uri="{BB962C8B-B14F-4D97-AF65-F5344CB8AC3E}">
        <p14:creationId xmlns:p14="http://schemas.microsoft.com/office/powerpoint/2010/main" val="2379573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BFCE3D-4F04-AB8D-5530-043FB617589D}"/>
              </a:ext>
            </a:extLst>
          </p:cNvPr>
          <p:cNvSpPr>
            <a:spLocks noGrp="1"/>
          </p:cNvSpPr>
          <p:nvPr>
            <p:ph type="title"/>
          </p:nvPr>
        </p:nvSpPr>
        <p:spPr/>
        <p:txBody>
          <a:bodyPr/>
          <a:lstStyle/>
          <a:p>
            <a:pPr algn="ctr"/>
            <a:r>
              <a:rPr lang="it-IT" dirty="0"/>
              <a:t>Le fonti CC.CC.NN.L. e le Leggi</a:t>
            </a:r>
          </a:p>
        </p:txBody>
      </p:sp>
      <p:sp>
        <p:nvSpPr>
          <p:cNvPr id="3" name="Segnaposto contenuto 2">
            <a:extLst>
              <a:ext uri="{FF2B5EF4-FFF2-40B4-BE49-F238E27FC236}">
                <a16:creationId xmlns:a16="http://schemas.microsoft.com/office/drawing/2014/main" id="{9179C557-A834-608D-4A0C-2EC1A1935E4B}"/>
              </a:ext>
            </a:extLst>
          </p:cNvPr>
          <p:cNvSpPr>
            <a:spLocks noGrp="1"/>
          </p:cNvSpPr>
          <p:nvPr>
            <p:ph idx="1"/>
          </p:nvPr>
        </p:nvSpPr>
        <p:spPr/>
        <p:txBody>
          <a:bodyPr>
            <a:normAutofit fontScale="92500" lnSpcReduction="10000"/>
          </a:bodyPr>
          <a:lstStyle/>
          <a:p>
            <a:pPr algn="just"/>
            <a:r>
              <a:rPr lang="it-IT" dirty="0">
                <a:hlinkClick r:id="rId2"/>
              </a:rPr>
              <a:t>www.aranagenzia.it</a:t>
            </a:r>
            <a:r>
              <a:rPr lang="it-IT" dirty="0"/>
              <a:t> ARAN (Agenzia per la Rappresentanza Negoziale delle Pubbliche Amministrazioni), sito dove reperire i contratti collettivi nazionali di lavoro, nonché altro materiale come, ad esempio, orientamenti applicativi delle norme contrattuali e raccolte sistematiche degli istituti contrattuali;</a:t>
            </a:r>
          </a:p>
          <a:p>
            <a:endParaRPr lang="it-IT" dirty="0"/>
          </a:p>
          <a:p>
            <a:pPr algn="just"/>
            <a:r>
              <a:rPr lang="it-IT" b="0" i="0" dirty="0">
                <a:solidFill>
                  <a:srgbClr val="19191A"/>
                </a:solidFill>
                <a:effectLst/>
                <a:hlinkClick r:id="rId3"/>
              </a:rPr>
              <a:t>www.normattiva.it</a:t>
            </a:r>
            <a:r>
              <a:rPr lang="it-IT" b="0" i="0" dirty="0">
                <a:solidFill>
                  <a:srgbClr val="19191A"/>
                </a:solidFill>
                <a:effectLst/>
              </a:rPr>
              <a:t> </a:t>
            </a:r>
            <a:r>
              <a:rPr lang="it-IT" dirty="0"/>
              <a:t>Il portale della legge vigente, progetto curato dalla Presidenza del Consiglio dei Ministri, dal Senato della Repubblica e dalla Camera dei Deputati, dove reperire, nella loro formulazione vigente, le leggi, nazionali e regionali, gli atti aventi forza di legge, i regolamenti governativi, e contenente collegamenti veloci alla Costituzione, ai Codici nonché alla Gazzetta Ufficiale della Repubblica Italiana.</a:t>
            </a:r>
          </a:p>
        </p:txBody>
      </p:sp>
    </p:spTree>
    <p:extLst>
      <p:ext uri="{BB962C8B-B14F-4D97-AF65-F5344CB8AC3E}">
        <p14:creationId xmlns:p14="http://schemas.microsoft.com/office/powerpoint/2010/main" val="23758464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Dipartimento della Funzione </a:t>
            </a:r>
            <a:r>
              <a:rPr lang="it-IT"/>
              <a:t>Pubblica </a:t>
            </a:r>
            <a:br>
              <a:rPr lang="it-IT"/>
            </a:br>
            <a:r>
              <a:rPr lang="it-IT"/>
              <a:t>(Parere DFP 0066814 </a:t>
            </a:r>
            <a:r>
              <a:rPr lang="it-IT" dirty="0"/>
              <a:t>– P –8/10/2021)</a:t>
            </a:r>
          </a:p>
        </p:txBody>
      </p:sp>
      <p:sp>
        <p:nvSpPr>
          <p:cNvPr id="3" name="Segnaposto contenuto 2"/>
          <p:cNvSpPr>
            <a:spLocks noGrp="1"/>
          </p:cNvSpPr>
          <p:nvPr>
            <p:ph idx="1"/>
          </p:nvPr>
        </p:nvSpPr>
        <p:spPr/>
        <p:txBody>
          <a:bodyPr>
            <a:normAutofit fontScale="70000" lnSpcReduction="20000"/>
          </a:bodyPr>
          <a:lstStyle/>
          <a:p>
            <a:pPr algn="just"/>
            <a:r>
              <a:rPr lang="it-IT" i="1" dirty="0"/>
              <a:t>Affinché non vengano computati nel periodo di congedo i giorni festivi, le domeniche e i sabati (nel caso di articolazione dell’orario su cinque giorni), è necessario che si verifichi l’effettiva ripresa del lavoro al termine del periodo di congedo richiesto. </a:t>
            </a:r>
          </a:p>
          <a:p>
            <a:pPr algn="just"/>
            <a:r>
              <a:rPr lang="it-IT" i="1" dirty="0"/>
              <a:t>Tali giornate </a:t>
            </a:r>
            <a:r>
              <a:rPr lang="it-IT" b="1" i="1" dirty="0"/>
              <a:t>non saranno conteggiate</a:t>
            </a:r>
            <a:r>
              <a:rPr lang="it-IT" i="1" dirty="0"/>
              <a:t> nel caso in cui la domanda di congedo sia stata presentata dal lunedì al venerdì, se il lunedì successivo si verifica la</a:t>
            </a:r>
            <a:r>
              <a:rPr lang="it-IT" b="1" i="1" dirty="0"/>
              <a:t> ripresa dell’attività lavorativa</a:t>
            </a:r>
            <a:r>
              <a:rPr lang="it-IT" i="1" dirty="0"/>
              <a:t> ovvero </a:t>
            </a:r>
            <a:r>
              <a:rPr lang="it-IT" b="1" i="1" dirty="0"/>
              <a:t>anche un’assenza per malattia del dipendente o del figlio</a:t>
            </a:r>
            <a:r>
              <a:rPr lang="it-IT" i="1" dirty="0"/>
              <a:t>. </a:t>
            </a:r>
          </a:p>
          <a:p>
            <a:pPr algn="just"/>
            <a:r>
              <a:rPr lang="it-IT" i="1" dirty="0"/>
              <a:t>Pertanto, due differenti frazioni di congedo straordinario intervallate da un periodo di ferie o altro tipo di congedo, debbono comprendere ai fini del calcolo del numero di giorni riconoscibili come congedo straordinario anche i giorni festivi e i sabati (per l’articolazione su cinque giorni) cadenti subito prima o subito dopo le ferie o altri congedi o permessi”. </a:t>
            </a:r>
          </a:p>
          <a:p>
            <a:pPr algn="just"/>
            <a:r>
              <a:rPr lang="it-IT" i="1" dirty="0"/>
              <a:t>In linea generale, quindi, se il congedo straordinario viene fruito in modalità continuativa o frazionata, i giorni festivi o non lavorativi, ricadenti nel periodo di fruizione, vengono computati come giorni di congedo straordinario. </a:t>
            </a:r>
          </a:p>
          <a:p>
            <a:pPr algn="just"/>
            <a:r>
              <a:rPr lang="it-IT" b="1" i="1" dirty="0"/>
              <a:t>Se, invece, al congedo fa seguito la ripresa del servizio, gli stessi giorni vanno esclusi dal computo</a:t>
            </a:r>
            <a:r>
              <a:rPr lang="it-IT" i="1" dirty="0"/>
              <a:t>. </a:t>
            </a:r>
            <a:r>
              <a:rPr lang="it-IT" b="1" i="1" dirty="0"/>
              <a:t>Lo stesso effetto si verifica nel caso in cui il dipendente non rientri in ufficio per motivi di malattia propria o del figlio</a:t>
            </a:r>
            <a:r>
              <a:rPr lang="it-IT" i="1" dirty="0"/>
              <a:t>. </a:t>
            </a:r>
            <a:endParaRPr lang="it-IT" dirty="0"/>
          </a:p>
        </p:txBody>
      </p:sp>
    </p:spTree>
    <p:extLst>
      <p:ext uri="{BB962C8B-B14F-4D97-AF65-F5344CB8AC3E}">
        <p14:creationId xmlns:p14="http://schemas.microsoft.com/office/powerpoint/2010/main" val="31840749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5"/>
            <a:ext cx="10515600" cy="1460500"/>
          </a:xfrm>
        </p:spPr>
        <p:txBody>
          <a:bodyPr>
            <a:noAutofit/>
          </a:bodyPr>
          <a:lstStyle/>
          <a:p>
            <a:pPr algn="ctr"/>
            <a:r>
              <a:rPr lang="it-IT" dirty="0"/>
              <a:t>Gli esempi pratici</a:t>
            </a:r>
          </a:p>
        </p:txBody>
      </p:sp>
      <p:sp>
        <p:nvSpPr>
          <p:cNvPr id="3" name="Segnaposto contenuto 2"/>
          <p:cNvSpPr>
            <a:spLocks noGrp="1"/>
          </p:cNvSpPr>
          <p:nvPr>
            <p:ph idx="1"/>
          </p:nvPr>
        </p:nvSpPr>
        <p:spPr>
          <a:xfrm>
            <a:off x="838200" y="3121891"/>
            <a:ext cx="10515600" cy="3055072"/>
          </a:xfrm>
        </p:spPr>
        <p:txBody>
          <a:bodyPr>
            <a:normAutofit/>
          </a:bodyPr>
          <a:lstStyle/>
          <a:p>
            <a:pPr marL="0" indent="0">
              <a:buNone/>
            </a:pPr>
            <a:r>
              <a:rPr lang="it-IT" sz="4000" dirty="0"/>
              <a:t>La circolare </a:t>
            </a:r>
            <a:r>
              <a:rPr lang="it-IT" sz="4000" dirty="0" err="1"/>
              <a:t>Prot</a:t>
            </a:r>
            <a:r>
              <a:rPr lang="it-IT" sz="4000" dirty="0"/>
              <a:t>. 144370/u del 06/06/2023 della U.O.C. Gestione Risorse Umane.</a:t>
            </a:r>
          </a:p>
        </p:txBody>
      </p:sp>
    </p:spTree>
    <p:extLst>
      <p:ext uri="{BB962C8B-B14F-4D97-AF65-F5344CB8AC3E}">
        <p14:creationId xmlns:p14="http://schemas.microsoft.com/office/powerpoint/2010/main" val="153276187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Quando le giornate di sabato e domenica </a:t>
            </a:r>
            <a:r>
              <a:rPr lang="it-IT" b="1" dirty="0"/>
              <a:t>non</a:t>
            </a:r>
            <a:r>
              <a:rPr lang="it-IT" dirty="0"/>
              <a:t> devono essere </a:t>
            </a:r>
            <a:r>
              <a:rPr lang="it-IT" b="1" dirty="0"/>
              <a:t>conteggiate</a:t>
            </a:r>
            <a:r>
              <a:rPr lang="it-IT" dirty="0"/>
              <a:t>. Esempi</a:t>
            </a:r>
          </a:p>
        </p:txBody>
      </p:sp>
      <p:sp>
        <p:nvSpPr>
          <p:cNvPr id="3" name="Segnaposto contenuto 2"/>
          <p:cNvSpPr>
            <a:spLocks noGrp="1"/>
          </p:cNvSpPr>
          <p:nvPr>
            <p:ph idx="1"/>
          </p:nvPr>
        </p:nvSpPr>
        <p:spPr>
          <a:xfrm>
            <a:off x="838200" y="2096655"/>
            <a:ext cx="10515600" cy="4080308"/>
          </a:xfrm>
        </p:spPr>
        <p:txBody>
          <a:bodyPr>
            <a:normAutofit fontScale="77500" lnSpcReduction="20000"/>
          </a:bodyPr>
          <a:lstStyle/>
          <a:p>
            <a:r>
              <a:rPr lang="it-IT" dirty="0"/>
              <a:t>1^ settimana: dal lunedì al venerdì = </a:t>
            </a:r>
            <a:r>
              <a:rPr lang="it-IT" b="1" dirty="0"/>
              <a:t>congedo parentale</a:t>
            </a:r>
            <a:r>
              <a:rPr lang="it-IT" dirty="0"/>
              <a:t> </a:t>
            </a:r>
          </a:p>
          <a:p>
            <a:r>
              <a:rPr lang="it-IT" dirty="0"/>
              <a:t>2^ settimana: dal lunedì al venerdì = ferie (o altri congedi o permessi, ad eccezione della malattia propria o del figlio)</a:t>
            </a:r>
          </a:p>
          <a:p>
            <a:r>
              <a:rPr lang="it-IT" dirty="0"/>
              <a:t>3 ^ settimana: lunedì = ripresa dell’attività lavorativa (o malattia propria o del figlio)</a:t>
            </a:r>
          </a:p>
          <a:p>
            <a:pPr marL="0" indent="0">
              <a:buNone/>
            </a:pPr>
            <a:endParaRPr lang="it-IT" dirty="0"/>
          </a:p>
          <a:p>
            <a:r>
              <a:rPr lang="it-IT" dirty="0"/>
              <a:t>1^ settimana: dal lunedì al venerdì = </a:t>
            </a:r>
            <a:r>
              <a:rPr lang="it-IT" b="1" dirty="0"/>
              <a:t>congedo straordinario</a:t>
            </a:r>
            <a:endParaRPr lang="it-IT" dirty="0"/>
          </a:p>
          <a:p>
            <a:r>
              <a:rPr lang="it-IT" dirty="0"/>
              <a:t>2^ settimana: dal lunedì al venerdì = ferie (o altri congedi o permessi, ad eccezione della malattia propria o del figlio)</a:t>
            </a:r>
          </a:p>
          <a:p>
            <a:r>
              <a:rPr lang="it-IT" dirty="0"/>
              <a:t>3 ^ settimana: lunedì = ripresa dell’attività lavorativa (o malattia propria o del figlio)</a:t>
            </a:r>
          </a:p>
          <a:p>
            <a:pPr marL="0" indent="0">
              <a:buNone/>
            </a:pPr>
            <a:endParaRPr lang="it-IT" dirty="0"/>
          </a:p>
          <a:p>
            <a:r>
              <a:rPr lang="it-IT" dirty="0"/>
              <a:t>In questi casi, le giornate di </a:t>
            </a:r>
            <a:r>
              <a:rPr lang="it-IT" b="1" dirty="0"/>
              <a:t>sabato</a:t>
            </a:r>
            <a:r>
              <a:rPr lang="it-IT" dirty="0"/>
              <a:t> e di </a:t>
            </a:r>
            <a:r>
              <a:rPr lang="it-IT" b="1" dirty="0"/>
              <a:t>domenica</a:t>
            </a:r>
            <a:r>
              <a:rPr lang="it-IT" dirty="0"/>
              <a:t> comprese tra la prima e la seconda settimana e tra la seconda e la terza </a:t>
            </a:r>
            <a:r>
              <a:rPr lang="it-IT" b="1" dirty="0"/>
              <a:t>non</a:t>
            </a:r>
            <a:r>
              <a:rPr lang="it-IT" dirty="0"/>
              <a:t> devono essere </a:t>
            </a:r>
            <a:r>
              <a:rPr lang="it-IT" b="1" dirty="0"/>
              <a:t>conteggiate</a:t>
            </a:r>
            <a:r>
              <a:rPr lang="it-IT" dirty="0"/>
              <a:t> come congedo.</a:t>
            </a:r>
          </a:p>
          <a:p>
            <a:endParaRPr lang="it-IT" dirty="0"/>
          </a:p>
        </p:txBody>
      </p:sp>
    </p:spTree>
    <p:extLst>
      <p:ext uri="{BB962C8B-B14F-4D97-AF65-F5344CB8AC3E}">
        <p14:creationId xmlns:p14="http://schemas.microsoft.com/office/powerpoint/2010/main" val="252986021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just"/>
            <a:r>
              <a:rPr lang="it-IT" dirty="0"/>
              <a:t>Quando le giornate di sabato e domenica </a:t>
            </a:r>
            <a:r>
              <a:rPr lang="it-IT" b="1" dirty="0"/>
              <a:t>devono essere conteggiate</a:t>
            </a:r>
            <a:r>
              <a:rPr lang="it-IT" dirty="0"/>
              <a:t>. Esempi</a:t>
            </a:r>
          </a:p>
        </p:txBody>
      </p:sp>
      <p:sp>
        <p:nvSpPr>
          <p:cNvPr id="3" name="Segnaposto contenuto 2"/>
          <p:cNvSpPr>
            <a:spLocks noGrp="1"/>
          </p:cNvSpPr>
          <p:nvPr>
            <p:ph idx="1"/>
          </p:nvPr>
        </p:nvSpPr>
        <p:spPr/>
        <p:txBody>
          <a:bodyPr>
            <a:normAutofit fontScale="77500" lnSpcReduction="20000"/>
          </a:bodyPr>
          <a:lstStyle/>
          <a:p>
            <a:r>
              <a:rPr lang="it-IT" dirty="0"/>
              <a:t>1^ settimana: dal lunedì al venerdì = </a:t>
            </a:r>
            <a:r>
              <a:rPr lang="it-IT" b="1" dirty="0"/>
              <a:t>congedo parentale</a:t>
            </a:r>
            <a:endParaRPr lang="it-IT" dirty="0"/>
          </a:p>
          <a:p>
            <a:r>
              <a:rPr lang="it-IT" dirty="0"/>
              <a:t>2^ settimana: dal lunedì al venerdì = ferie (o altri congedi o permessi, ad eccezione della malattia propria o del figlio)</a:t>
            </a:r>
          </a:p>
          <a:p>
            <a:r>
              <a:rPr lang="it-IT" dirty="0"/>
              <a:t>3^ settimana: dal lunedì al venerdì = </a:t>
            </a:r>
            <a:r>
              <a:rPr lang="it-IT" b="1" dirty="0"/>
              <a:t>congedo parentale</a:t>
            </a:r>
            <a:endParaRPr lang="it-IT" dirty="0"/>
          </a:p>
          <a:p>
            <a:pPr marL="0" indent="0">
              <a:buNone/>
            </a:pPr>
            <a:endParaRPr lang="it-IT" dirty="0"/>
          </a:p>
          <a:p>
            <a:r>
              <a:rPr lang="it-IT" dirty="0"/>
              <a:t>1^ settimana: dal lunedì al venerdì = </a:t>
            </a:r>
            <a:r>
              <a:rPr lang="it-IT" b="1" dirty="0"/>
              <a:t>congedo straordinario</a:t>
            </a:r>
            <a:endParaRPr lang="it-IT" dirty="0"/>
          </a:p>
          <a:p>
            <a:r>
              <a:rPr lang="it-IT" dirty="0"/>
              <a:t>2^ settimana: dal lunedì al venerdì = ferie (o altri congedi o permessi, ad eccezione della malattia propria o del figlio)</a:t>
            </a:r>
          </a:p>
          <a:p>
            <a:r>
              <a:rPr lang="it-IT" dirty="0"/>
              <a:t>3^ settimana: dal lunedì al venerdì = </a:t>
            </a:r>
            <a:r>
              <a:rPr lang="it-IT" b="1" dirty="0"/>
              <a:t>congedo straordinario</a:t>
            </a:r>
            <a:endParaRPr lang="it-IT" dirty="0"/>
          </a:p>
          <a:p>
            <a:pPr marL="0" indent="0">
              <a:buNone/>
            </a:pPr>
            <a:endParaRPr lang="it-IT" dirty="0"/>
          </a:p>
          <a:p>
            <a:r>
              <a:rPr lang="it-IT" dirty="0"/>
              <a:t>In questi casi, le giornate di </a:t>
            </a:r>
            <a:r>
              <a:rPr lang="it-IT" b="1" dirty="0"/>
              <a:t>sabato</a:t>
            </a:r>
            <a:r>
              <a:rPr lang="it-IT" dirty="0"/>
              <a:t> e di </a:t>
            </a:r>
            <a:r>
              <a:rPr lang="it-IT" b="1" dirty="0"/>
              <a:t>domenica</a:t>
            </a:r>
            <a:r>
              <a:rPr lang="it-IT" dirty="0"/>
              <a:t> comprese tra la prima e la seconda settimana e tra la seconda e la terza </a:t>
            </a:r>
            <a:r>
              <a:rPr lang="it-IT" b="1" dirty="0"/>
              <a:t>devono essere conteggiate</a:t>
            </a:r>
            <a:r>
              <a:rPr lang="it-IT" dirty="0"/>
              <a:t> come congedo.</a:t>
            </a:r>
          </a:p>
          <a:p>
            <a:endParaRPr lang="it-IT" dirty="0"/>
          </a:p>
        </p:txBody>
      </p:sp>
    </p:spTree>
    <p:extLst>
      <p:ext uri="{BB962C8B-B14F-4D97-AF65-F5344CB8AC3E}">
        <p14:creationId xmlns:p14="http://schemas.microsoft.com/office/powerpoint/2010/main" val="121874740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Quando le giornate di sabato e domenica </a:t>
            </a:r>
            <a:r>
              <a:rPr lang="it-IT" b="1" dirty="0"/>
              <a:t>non</a:t>
            </a:r>
            <a:r>
              <a:rPr lang="it-IT" dirty="0"/>
              <a:t> devono essere </a:t>
            </a:r>
            <a:r>
              <a:rPr lang="it-IT" b="1" dirty="0"/>
              <a:t>conteggiate</a:t>
            </a:r>
            <a:r>
              <a:rPr lang="it-IT" dirty="0"/>
              <a:t>. Ulteriori esempi</a:t>
            </a:r>
          </a:p>
        </p:txBody>
      </p:sp>
      <p:sp>
        <p:nvSpPr>
          <p:cNvPr id="3" name="Segnaposto contenuto 2"/>
          <p:cNvSpPr>
            <a:spLocks noGrp="1"/>
          </p:cNvSpPr>
          <p:nvPr>
            <p:ph idx="1"/>
          </p:nvPr>
        </p:nvSpPr>
        <p:spPr/>
        <p:txBody>
          <a:bodyPr>
            <a:normAutofit fontScale="55000" lnSpcReduction="20000"/>
          </a:bodyPr>
          <a:lstStyle/>
          <a:p>
            <a:pPr algn="just"/>
            <a:r>
              <a:rPr lang="it-IT" dirty="0"/>
              <a:t>1^ settimana: dal lunedì al giovedì = </a:t>
            </a:r>
            <a:r>
              <a:rPr lang="it-IT" b="1" dirty="0"/>
              <a:t>congedo parentale</a:t>
            </a:r>
            <a:r>
              <a:rPr lang="it-IT" dirty="0"/>
              <a:t>; venerdì = ripresa del servizio (o malattia propria o del figlio);</a:t>
            </a:r>
          </a:p>
          <a:p>
            <a:pPr algn="just"/>
            <a:r>
              <a:rPr lang="it-IT" dirty="0"/>
              <a:t>2^ settimana: dal lunedì = congedo parentale.</a:t>
            </a:r>
          </a:p>
          <a:p>
            <a:pPr marL="0" indent="0" algn="just">
              <a:buNone/>
            </a:pPr>
            <a:endParaRPr lang="it-IT" dirty="0"/>
          </a:p>
          <a:p>
            <a:pPr algn="just"/>
            <a:r>
              <a:rPr lang="it-IT" dirty="0"/>
              <a:t>1^ settimana: dal lunedì al venerdì = </a:t>
            </a:r>
            <a:r>
              <a:rPr lang="it-IT" b="1" dirty="0"/>
              <a:t>congedo parentale</a:t>
            </a:r>
            <a:r>
              <a:rPr lang="it-IT" dirty="0"/>
              <a:t>;</a:t>
            </a:r>
          </a:p>
          <a:p>
            <a:pPr algn="just"/>
            <a:r>
              <a:rPr lang="it-IT" dirty="0"/>
              <a:t>2^ settimana: lunedì = ripresa del servizio (o malattia propria o del figlio); dal martedì = congedo parentale.</a:t>
            </a:r>
          </a:p>
          <a:p>
            <a:pPr marL="0" indent="0" algn="just">
              <a:buNone/>
            </a:pPr>
            <a:endParaRPr lang="it-IT" dirty="0"/>
          </a:p>
          <a:p>
            <a:pPr marL="0" indent="0" algn="just">
              <a:buNone/>
            </a:pPr>
            <a:endParaRPr lang="it-IT" dirty="0"/>
          </a:p>
          <a:p>
            <a:pPr algn="just"/>
            <a:r>
              <a:rPr lang="it-IT" dirty="0"/>
              <a:t>1^ settimana: dal lunedì al giovedì = </a:t>
            </a:r>
            <a:r>
              <a:rPr lang="it-IT" b="1" dirty="0"/>
              <a:t>congedo straordinario</a:t>
            </a:r>
            <a:r>
              <a:rPr lang="it-IT" dirty="0"/>
              <a:t>; venerdì = ripresa del servizio (o malattia propria o del figlio);</a:t>
            </a:r>
          </a:p>
          <a:p>
            <a:pPr algn="just"/>
            <a:r>
              <a:rPr lang="it-IT" dirty="0"/>
              <a:t>2^ settimana: dal lunedì = congedo straordinario.</a:t>
            </a:r>
          </a:p>
          <a:p>
            <a:pPr marL="0" indent="0" algn="just">
              <a:buNone/>
            </a:pPr>
            <a:endParaRPr lang="it-IT" dirty="0"/>
          </a:p>
          <a:p>
            <a:pPr algn="just"/>
            <a:r>
              <a:rPr lang="it-IT" dirty="0"/>
              <a:t>1^ settimana: dal lunedì al venerdì = </a:t>
            </a:r>
            <a:r>
              <a:rPr lang="it-IT" b="1" dirty="0"/>
              <a:t>congedo straordinario</a:t>
            </a:r>
            <a:r>
              <a:rPr lang="it-IT" dirty="0"/>
              <a:t>;</a:t>
            </a:r>
          </a:p>
          <a:p>
            <a:pPr algn="just"/>
            <a:r>
              <a:rPr lang="it-IT" dirty="0"/>
              <a:t>2^ settimana: lunedì = ripresa del servizio (o malattia propria o del figlio); dal martedì = congedo straordinario.</a:t>
            </a:r>
          </a:p>
          <a:p>
            <a:pPr marL="0" indent="0" algn="just">
              <a:buNone/>
            </a:pPr>
            <a:endParaRPr lang="it-IT" dirty="0"/>
          </a:p>
          <a:p>
            <a:pPr marL="0" indent="0" algn="just">
              <a:buNone/>
            </a:pPr>
            <a:r>
              <a:rPr lang="it-IT" dirty="0"/>
              <a:t>In questi casi, le giornate di </a:t>
            </a:r>
            <a:r>
              <a:rPr lang="it-IT" b="1" dirty="0"/>
              <a:t>sabato</a:t>
            </a:r>
            <a:r>
              <a:rPr lang="it-IT" dirty="0"/>
              <a:t> e di </a:t>
            </a:r>
            <a:r>
              <a:rPr lang="it-IT" b="1" dirty="0"/>
              <a:t>domenica</a:t>
            </a:r>
            <a:r>
              <a:rPr lang="it-IT" dirty="0"/>
              <a:t> comprese tra la prima e la seconda settimana </a:t>
            </a:r>
            <a:r>
              <a:rPr lang="it-IT" b="1" dirty="0"/>
              <a:t>non</a:t>
            </a:r>
            <a:r>
              <a:rPr lang="it-IT" dirty="0"/>
              <a:t> devono essere </a:t>
            </a:r>
            <a:r>
              <a:rPr lang="it-IT" b="1" dirty="0"/>
              <a:t>conteggiate</a:t>
            </a:r>
            <a:r>
              <a:rPr lang="it-IT" dirty="0"/>
              <a:t> come congedo.</a:t>
            </a:r>
          </a:p>
          <a:p>
            <a:pPr algn="just"/>
            <a:endParaRPr lang="it-IT" dirty="0"/>
          </a:p>
        </p:txBody>
      </p:sp>
    </p:spTree>
    <p:extLst>
      <p:ext uri="{BB962C8B-B14F-4D97-AF65-F5344CB8AC3E}">
        <p14:creationId xmlns:p14="http://schemas.microsoft.com/office/powerpoint/2010/main" val="26737004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Quando le giornate di sabato e domenica </a:t>
            </a:r>
            <a:r>
              <a:rPr lang="it-IT" b="1" dirty="0"/>
              <a:t>devono essere conteggiate</a:t>
            </a:r>
            <a:r>
              <a:rPr lang="it-IT" dirty="0"/>
              <a:t>. Ulteriori esempi</a:t>
            </a:r>
          </a:p>
        </p:txBody>
      </p:sp>
      <p:sp>
        <p:nvSpPr>
          <p:cNvPr id="3" name="Segnaposto contenuto 2"/>
          <p:cNvSpPr>
            <a:spLocks noGrp="1"/>
          </p:cNvSpPr>
          <p:nvPr>
            <p:ph idx="1"/>
          </p:nvPr>
        </p:nvSpPr>
        <p:spPr/>
        <p:txBody>
          <a:bodyPr>
            <a:normAutofit fontScale="40000" lnSpcReduction="20000"/>
          </a:bodyPr>
          <a:lstStyle/>
          <a:p>
            <a:r>
              <a:rPr lang="it-IT" sz="3500" dirty="0"/>
              <a:t>1^ settimana: dal lunedì al giovedì = </a:t>
            </a:r>
            <a:r>
              <a:rPr lang="it-IT" sz="3500" b="1" dirty="0"/>
              <a:t>congedo parentale</a:t>
            </a:r>
            <a:r>
              <a:rPr lang="it-IT" sz="3500" dirty="0"/>
              <a:t>; venerdì = ferie (o altri congedi o permessi, ad eccezione della malattia propria o del figlio);</a:t>
            </a:r>
          </a:p>
          <a:p>
            <a:r>
              <a:rPr lang="it-IT" sz="3500" dirty="0"/>
              <a:t>2^ settimana: dal lunedì = </a:t>
            </a:r>
            <a:r>
              <a:rPr lang="it-IT" sz="3500" b="1" dirty="0"/>
              <a:t>congedo parentale</a:t>
            </a:r>
            <a:r>
              <a:rPr lang="it-IT" sz="3500" dirty="0"/>
              <a:t>.</a:t>
            </a:r>
          </a:p>
          <a:p>
            <a:pPr marL="0" indent="0">
              <a:buNone/>
            </a:pPr>
            <a:endParaRPr lang="it-IT" sz="3500" dirty="0"/>
          </a:p>
          <a:p>
            <a:r>
              <a:rPr lang="it-IT" sz="3500" dirty="0"/>
              <a:t>1^ settimana: dal lunedì al venerdì = </a:t>
            </a:r>
            <a:r>
              <a:rPr lang="it-IT" sz="3500" b="1" dirty="0"/>
              <a:t>congedo parentale</a:t>
            </a:r>
            <a:r>
              <a:rPr lang="it-IT" sz="3500" dirty="0"/>
              <a:t>;</a:t>
            </a:r>
          </a:p>
          <a:p>
            <a:r>
              <a:rPr lang="it-IT" sz="3500" dirty="0"/>
              <a:t>2^ settimana: lunedì = ferie (o altri congedi o permessi, ad eccezione della malattia propria o del figlio); dal martedì = </a:t>
            </a:r>
            <a:r>
              <a:rPr lang="it-IT" sz="3500" b="1" dirty="0"/>
              <a:t>congedo parentale</a:t>
            </a:r>
            <a:r>
              <a:rPr lang="it-IT" sz="3500" dirty="0"/>
              <a:t>.</a:t>
            </a:r>
          </a:p>
          <a:p>
            <a:pPr marL="0" indent="0">
              <a:buNone/>
            </a:pPr>
            <a:r>
              <a:rPr lang="it-IT" sz="3500" dirty="0"/>
              <a:t> </a:t>
            </a:r>
          </a:p>
          <a:p>
            <a:r>
              <a:rPr lang="it-IT" sz="3500" dirty="0"/>
              <a:t>1^ settimana: dal lunedì al giovedì = </a:t>
            </a:r>
            <a:r>
              <a:rPr lang="it-IT" sz="3500" b="1" dirty="0"/>
              <a:t>congedo straordinario</a:t>
            </a:r>
            <a:r>
              <a:rPr lang="it-IT" sz="3500" dirty="0"/>
              <a:t>; venerdì = ferie (o altri congedi o permessi, ad eccezione della malattia propria o del figlio);</a:t>
            </a:r>
          </a:p>
          <a:p>
            <a:r>
              <a:rPr lang="it-IT" sz="3500" dirty="0"/>
              <a:t>2^ settimana: dal lunedì = </a:t>
            </a:r>
            <a:r>
              <a:rPr lang="it-IT" sz="3500" b="1" dirty="0"/>
              <a:t>congedo straordinario</a:t>
            </a:r>
            <a:r>
              <a:rPr lang="it-IT" sz="3500" dirty="0"/>
              <a:t>.</a:t>
            </a:r>
          </a:p>
          <a:p>
            <a:pPr marL="0" indent="0">
              <a:buNone/>
            </a:pPr>
            <a:endParaRPr lang="it-IT" sz="3500" dirty="0"/>
          </a:p>
          <a:p>
            <a:r>
              <a:rPr lang="it-IT" sz="3500" dirty="0"/>
              <a:t>1^ settimana: dal lunedì al venerdì = </a:t>
            </a:r>
            <a:r>
              <a:rPr lang="it-IT" sz="3500" b="1" dirty="0"/>
              <a:t>congedo straordinario</a:t>
            </a:r>
            <a:r>
              <a:rPr lang="it-IT" sz="3500" dirty="0"/>
              <a:t>;</a:t>
            </a:r>
          </a:p>
          <a:p>
            <a:r>
              <a:rPr lang="it-IT" sz="3500" dirty="0"/>
              <a:t>2^ settimana: lunedì = ferie (o altri congedi o permessi, ad eccezione della malattia propria o del figlio); dal martedì = </a:t>
            </a:r>
            <a:r>
              <a:rPr lang="it-IT" sz="3500" b="1" dirty="0"/>
              <a:t>congedo straordinario</a:t>
            </a:r>
            <a:r>
              <a:rPr lang="it-IT" sz="3500" dirty="0"/>
              <a:t>.</a:t>
            </a:r>
          </a:p>
          <a:p>
            <a:pPr marL="0" indent="0">
              <a:buNone/>
            </a:pPr>
            <a:endParaRPr lang="it-IT" sz="3500" dirty="0"/>
          </a:p>
          <a:p>
            <a:r>
              <a:rPr lang="it-IT" sz="3500" dirty="0"/>
              <a:t>In questi casi, le giornate di </a:t>
            </a:r>
            <a:r>
              <a:rPr lang="it-IT" sz="3500" b="1" dirty="0"/>
              <a:t>sabato</a:t>
            </a:r>
            <a:r>
              <a:rPr lang="it-IT" sz="3500" dirty="0"/>
              <a:t> e di </a:t>
            </a:r>
            <a:r>
              <a:rPr lang="it-IT" sz="3500" b="1" dirty="0"/>
              <a:t>domenica</a:t>
            </a:r>
            <a:r>
              <a:rPr lang="it-IT" sz="3500" dirty="0"/>
              <a:t> comprese tra la prima e la seconda settimana </a:t>
            </a:r>
            <a:r>
              <a:rPr lang="it-IT" sz="3500" b="1" dirty="0"/>
              <a:t>devono essere conteggiate</a:t>
            </a:r>
            <a:r>
              <a:rPr lang="it-IT" sz="3500" dirty="0"/>
              <a:t> come congedo.</a:t>
            </a:r>
          </a:p>
          <a:p>
            <a:pPr marL="0" indent="0">
              <a:buNone/>
            </a:pPr>
            <a:endParaRPr lang="it-IT" dirty="0"/>
          </a:p>
        </p:txBody>
      </p:sp>
    </p:spTree>
    <p:extLst>
      <p:ext uri="{BB962C8B-B14F-4D97-AF65-F5344CB8AC3E}">
        <p14:creationId xmlns:p14="http://schemas.microsoft.com/office/powerpoint/2010/main" val="2589205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parentale e Congedo straordinario</a:t>
            </a:r>
            <a:br>
              <a:rPr lang="it-IT" dirty="0"/>
            </a:br>
            <a:r>
              <a:rPr lang="it-IT" dirty="0"/>
              <a:t>Iter procedimentale aziendale</a:t>
            </a:r>
          </a:p>
        </p:txBody>
      </p:sp>
      <p:sp>
        <p:nvSpPr>
          <p:cNvPr id="3" name="Segnaposto contenuto 2"/>
          <p:cNvSpPr>
            <a:spLocks noGrp="1"/>
          </p:cNvSpPr>
          <p:nvPr>
            <p:ph idx="1"/>
          </p:nvPr>
        </p:nvSpPr>
        <p:spPr/>
        <p:txBody>
          <a:bodyPr/>
          <a:lstStyle/>
          <a:p>
            <a:pPr marL="0" indent="0" algn="just">
              <a:buNone/>
            </a:pPr>
            <a:endParaRPr lang="it-IT" dirty="0"/>
          </a:p>
          <a:p>
            <a:pPr marL="0" indent="0" algn="just">
              <a:buNone/>
            </a:pPr>
            <a:endParaRPr lang="it-IT" dirty="0"/>
          </a:p>
          <a:p>
            <a:pPr marL="0" indent="0" algn="just">
              <a:buNone/>
            </a:pPr>
            <a:r>
              <a:rPr lang="it-IT" dirty="0"/>
              <a:t>La Circolare </a:t>
            </a:r>
            <a:r>
              <a:rPr lang="it-IT" dirty="0" err="1"/>
              <a:t>Prot</a:t>
            </a:r>
            <a:r>
              <a:rPr lang="it-IT" dirty="0"/>
              <a:t>. 266487/u del 08/11/2022 della U.O.C. Gestione Risorse Umane - U.O.S. Stato Giuridico, Controversie Amministrative e Procedure Disciplinari</a:t>
            </a:r>
          </a:p>
          <a:p>
            <a:endParaRPr lang="it-IT" dirty="0"/>
          </a:p>
          <a:p>
            <a:endParaRPr lang="it-IT" dirty="0"/>
          </a:p>
        </p:txBody>
      </p:sp>
    </p:spTree>
    <p:extLst>
      <p:ext uri="{BB962C8B-B14F-4D97-AF65-F5344CB8AC3E}">
        <p14:creationId xmlns:p14="http://schemas.microsoft.com/office/powerpoint/2010/main" val="9031868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Le fasi del procedimento</a:t>
            </a:r>
          </a:p>
        </p:txBody>
      </p:sp>
      <p:sp>
        <p:nvSpPr>
          <p:cNvPr id="3" name="Segnaposto contenuto 2"/>
          <p:cNvSpPr>
            <a:spLocks noGrp="1"/>
          </p:cNvSpPr>
          <p:nvPr>
            <p:ph idx="1"/>
          </p:nvPr>
        </p:nvSpPr>
        <p:spPr/>
        <p:txBody>
          <a:bodyPr>
            <a:normAutofit fontScale="92500" lnSpcReduction="20000"/>
          </a:bodyPr>
          <a:lstStyle/>
          <a:p>
            <a:pPr marL="0" indent="0">
              <a:buNone/>
            </a:pPr>
            <a:r>
              <a:rPr lang="it-IT" dirty="0"/>
              <a:t>Il procedimento prevede due momenti:</a:t>
            </a:r>
          </a:p>
          <a:p>
            <a:pPr marL="0" indent="0">
              <a:buNone/>
            </a:pPr>
            <a:endParaRPr lang="it-IT" dirty="0"/>
          </a:p>
          <a:p>
            <a:pPr lvl="0" algn="just"/>
            <a:r>
              <a:rPr lang="it-IT" dirty="0"/>
              <a:t>l’</a:t>
            </a:r>
            <a:r>
              <a:rPr lang="it-IT" b="1" dirty="0"/>
              <a:t>accertamento</a:t>
            </a:r>
            <a:r>
              <a:rPr lang="it-IT" dirty="0"/>
              <a:t> della titolarità del </a:t>
            </a:r>
            <a:r>
              <a:rPr lang="it-IT" b="1" dirty="0"/>
              <a:t>diritto</a:t>
            </a:r>
            <a:r>
              <a:rPr lang="it-IT" dirty="0"/>
              <a:t> in capo richiedente, di competenza della </a:t>
            </a:r>
            <a:r>
              <a:rPr lang="it-IT" b="1" dirty="0"/>
              <a:t>U.O.S. Stato Giuridico, Controversie Amministrative e Procedure Disciplinari</a:t>
            </a:r>
            <a:r>
              <a:rPr lang="it-IT" dirty="0"/>
              <a:t>, in quanto trattasi della verifica della sussistenza dei requisiti normativi astrattamente previsti per gli istituti in questione;</a:t>
            </a:r>
          </a:p>
          <a:p>
            <a:pPr marL="0" indent="0" algn="just">
              <a:buNone/>
            </a:pPr>
            <a:endParaRPr lang="it-IT" dirty="0"/>
          </a:p>
          <a:p>
            <a:pPr lvl="0" algn="just"/>
            <a:r>
              <a:rPr lang="it-IT" dirty="0"/>
              <a:t>l’</a:t>
            </a:r>
            <a:r>
              <a:rPr lang="it-IT" b="1" dirty="0"/>
              <a:t>autorizzazione alla fruizione concreta dell’istituto</a:t>
            </a:r>
            <a:r>
              <a:rPr lang="it-IT" dirty="0"/>
              <a:t> (permesso, congedo) di competenza dei </a:t>
            </a:r>
            <a:r>
              <a:rPr lang="it-IT" b="1" dirty="0"/>
              <a:t>Responsabili delle Strutture</a:t>
            </a:r>
            <a:r>
              <a:rPr lang="it-IT" dirty="0"/>
              <a:t>, i quali, una volta acquisita la nota autorizzativa della U.O.S. Stato Giuridico, Controversie Amministrative e Procedure Disciplinari, provvederanno all’autorizzazione dei giorni di assenza a titolo di permesso o congedo.</a:t>
            </a:r>
          </a:p>
          <a:p>
            <a:endParaRPr lang="it-IT" dirty="0"/>
          </a:p>
        </p:txBody>
      </p:sp>
    </p:spTree>
    <p:extLst>
      <p:ext uri="{BB962C8B-B14F-4D97-AF65-F5344CB8AC3E}">
        <p14:creationId xmlns:p14="http://schemas.microsoft.com/office/powerpoint/2010/main" val="19486866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 particolare: la prima fase</a:t>
            </a:r>
          </a:p>
        </p:txBody>
      </p:sp>
      <p:sp>
        <p:nvSpPr>
          <p:cNvPr id="3" name="Segnaposto contenuto 2"/>
          <p:cNvSpPr>
            <a:spLocks noGrp="1"/>
          </p:cNvSpPr>
          <p:nvPr>
            <p:ph idx="1"/>
          </p:nvPr>
        </p:nvSpPr>
        <p:spPr/>
        <p:txBody>
          <a:bodyPr>
            <a:normAutofit/>
          </a:bodyPr>
          <a:lstStyle/>
          <a:p>
            <a:pPr lvl="0" algn="just"/>
            <a:r>
              <a:rPr lang="it-IT" dirty="0"/>
              <a:t>Il dipendente, </a:t>
            </a:r>
            <a:r>
              <a:rPr lang="it-IT" u="sng" dirty="0"/>
              <a:t>non ancora autorizzato dalla U.O.S. Stato Giuridico, Controversie Amministrative e Procedure Disciplinari alla fruizione dei permessi o dei congedi</a:t>
            </a:r>
            <a:r>
              <a:rPr lang="it-IT" dirty="0"/>
              <a:t>, dovrà presentare apposita richiesta </a:t>
            </a:r>
            <a:r>
              <a:rPr lang="it-IT" b="1" dirty="0"/>
              <a:t>utilizzando unicamente</a:t>
            </a:r>
            <a:r>
              <a:rPr lang="it-IT" dirty="0"/>
              <a:t> la modulistica presente nella sezione “Modulistica per i Dipendenti - U.O.C. G.R.U.” del Portale Intranet del sito web aziendale;</a:t>
            </a:r>
          </a:p>
          <a:p>
            <a:pPr lvl="0" algn="just"/>
            <a:r>
              <a:rPr lang="it-IT" dirty="0"/>
              <a:t>la U.O.S. Stato Giuridico, Controversie Amministrative e Procedure Disciplinari, accertato il diritto del richiedente, produrrà la relativa nota autorizzativa che verrà trasmessa al dipendente, al Responsabile della Struttura e all’ufficio PRAS di riferimento.</a:t>
            </a:r>
          </a:p>
          <a:p>
            <a:endParaRPr lang="it-IT" dirty="0"/>
          </a:p>
        </p:txBody>
      </p:sp>
    </p:spTree>
    <p:extLst>
      <p:ext uri="{BB962C8B-B14F-4D97-AF65-F5344CB8AC3E}">
        <p14:creationId xmlns:p14="http://schemas.microsoft.com/office/powerpoint/2010/main" val="168282197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In particolare: la seconda fase</a:t>
            </a:r>
          </a:p>
        </p:txBody>
      </p:sp>
      <p:sp>
        <p:nvSpPr>
          <p:cNvPr id="3" name="Segnaposto contenuto 2"/>
          <p:cNvSpPr>
            <a:spLocks noGrp="1"/>
          </p:cNvSpPr>
          <p:nvPr>
            <p:ph idx="1"/>
          </p:nvPr>
        </p:nvSpPr>
        <p:spPr/>
        <p:txBody>
          <a:bodyPr/>
          <a:lstStyle/>
          <a:p>
            <a:pPr marL="0" indent="0" algn="just">
              <a:buNone/>
            </a:pPr>
            <a:r>
              <a:rPr lang="it-IT" dirty="0"/>
              <a:t>Acquisita l’autorizzazione della U.O.S. Stato Giuridico, Controversie Amministrative e Procedure Disciplinari, il dipendente, potrà presentare la richiesta di fruizione dei giorni di congedo al Responsabile delle Struttura che provvederà all’autorizzazione dell’assenza e alla successiva trasmissione, </a:t>
            </a:r>
            <a:r>
              <a:rPr lang="it-IT" b="1" u="sng" dirty="0"/>
              <a:t>entro due giorni</a:t>
            </a:r>
            <a:r>
              <a:rPr lang="it-IT" dirty="0"/>
              <a:t>, dell’istanza autorizzata alla </a:t>
            </a:r>
            <a:r>
              <a:rPr lang="it-IT" b="1" dirty="0"/>
              <a:t>U.O.C. Gestione Risorse Umane</a:t>
            </a:r>
            <a:r>
              <a:rPr lang="it-IT" dirty="0"/>
              <a:t>, </a:t>
            </a:r>
            <a:r>
              <a:rPr lang="it-IT" b="1" u="sng" dirty="0"/>
              <a:t>tramite GEDOC</a:t>
            </a:r>
            <a:r>
              <a:rPr lang="it-IT" dirty="0"/>
              <a:t>, e all’ufficio </a:t>
            </a:r>
            <a:r>
              <a:rPr lang="it-IT" b="1" dirty="0"/>
              <a:t>PRAS</a:t>
            </a:r>
            <a:r>
              <a:rPr lang="it-IT" dirty="0"/>
              <a:t> di competenza</a:t>
            </a:r>
          </a:p>
        </p:txBody>
      </p:sp>
    </p:spTree>
    <p:extLst>
      <p:ext uri="{BB962C8B-B14F-4D97-AF65-F5344CB8AC3E}">
        <p14:creationId xmlns:p14="http://schemas.microsoft.com/office/powerpoint/2010/main" val="22021437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D7980BA-F404-4046-5775-71036A3AB553}"/>
              </a:ext>
            </a:extLst>
          </p:cNvPr>
          <p:cNvSpPr>
            <a:spLocks noGrp="1"/>
          </p:cNvSpPr>
          <p:nvPr>
            <p:ph type="title"/>
          </p:nvPr>
        </p:nvSpPr>
        <p:spPr/>
        <p:txBody>
          <a:bodyPr/>
          <a:lstStyle/>
          <a:p>
            <a:pPr algn="ctr"/>
            <a:r>
              <a:rPr lang="it-IT" sz="4400" dirty="0"/>
              <a:t>Congedo Parentale: </a:t>
            </a:r>
            <a:r>
              <a:rPr lang="it-IT" dirty="0"/>
              <a:t>a chi spetta e </a:t>
            </a:r>
            <a:r>
              <a:rPr lang="it-IT" sz="4400" dirty="0"/>
              <a:t>da quando spetta</a:t>
            </a:r>
            <a:endParaRPr lang="it-IT" dirty="0"/>
          </a:p>
        </p:txBody>
      </p:sp>
      <p:sp>
        <p:nvSpPr>
          <p:cNvPr id="3" name="Segnaposto contenuto 2">
            <a:extLst>
              <a:ext uri="{FF2B5EF4-FFF2-40B4-BE49-F238E27FC236}">
                <a16:creationId xmlns:a16="http://schemas.microsoft.com/office/drawing/2014/main" id="{AA4E8A73-4821-6343-2396-3D30AA62137B}"/>
              </a:ext>
            </a:extLst>
          </p:cNvPr>
          <p:cNvSpPr>
            <a:spLocks noGrp="1"/>
          </p:cNvSpPr>
          <p:nvPr>
            <p:ph idx="1"/>
          </p:nvPr>
        </p:nvSpPr>
        <p:spPr>
          <a:xfrm>
            <a:off x="838200" y="2111829"/>
            <a:ext cx="10515600" cy="4065134"/>
          </a:xfrm>
        </p:spPr>
        <p:txBody>
          <a:bodyPr/>
          <a:lstStyle/>
          <a:p>
            <a:pPr marL="0" indent="0">
              <a:lnSpc>
                <a:spcPct val="100000"/>
              </a:lnSpc>
              <a:buNone/>
            </a:pPr>
            <a:r>
              <a:rPr lang="it-IT" sz="4000" dirty="0"/>
              <a:t>Spetta a entrambi i genitori:</a:t>
            </a:r>
          </a:p>
          <a:p>
            <a:pPr marL="719138" indent="-719138">
              <a:lnSpc>
                <a:spcPct val="100000"/>
              </a:lnSpc>
              <a:spcBef>
                <a:spcPts val="1800"/>
              </a:spcBef>
            </a:pPr>
            <a:r>
              <a:rPr lang="it-IT" sz="4000" dirty="0"/>
              <a:t>alla </a:t>
            </a:r>
            <a:r>
              <a:rPr lang="it-IT" sz="4000" b="1" dirty="0"/>
              <a:t>madre</a:t>
            </a:r>
            <a:r>
              <a:rPr lang="it-IT" sz="4000" dirty="0"/>
              <a:t>, trascorso il  periodo  di  congedo  di maternità;</a:t>
            </a:r>
          </a:p>
          <a:p>
            <a:pPr marL="719138" indent="-719138">
              <a:lnSpc>
                <a:spcPct val="100000"/>
              </a:lnSpc>
              <a:spcBef>
                <a:spcPts val="1800"/>
              </a:spcBef>
            </a:pPr>
            <a:r>
              <a:rPr lang="it-IT" sz="4000" dirty="0"/>
              <a:t>al </a:t>
            </a:r>
            <a:r>
              <a:rPr lang="it-IT" sz="4000" b="1" dirty="0"/>
              <a:t>padre</a:t>
            </a:r>
            <a:r>
              <a:rPr lang="it-IT" sz="4000" dirty="0"/>
              <a:t>, dalla nascita del figlio.</a:t>
            </a:r>
          </a:p>
          <a:p>
            <a:endParaRPr lang="it-IT" dirty="0"/>
          </a:p>
          <a:p>
            <a:endParaRPr lang="it-IT" dirty="0"/>
          </a:p>
        </p:txBody>
      </p:sp>
      <p:sp>
        <p:nvSpPr>
          <p:cNvPr id="7" name="Rectangle 4">
            <a:extLst>
              <a:ext uri="{FF2B5EF4-FFF2-40B4-BE49-F238E27FC236}">
                <a16:creationId xmlns:a16="http://schemas.microsoft.com/office/drawing/2014/main" id="{C7B7E1BC-C3EB-DD84-DE3F-0585772A5CC7}"/>
              </a:ext>
            </a:extLst>
          </p:cNvPr>
          <p:cNvSpPr>
            <a:spLocks noChangeArrowheads="1"/>
          </p:cNvSpPr>
          <p:nvPr/>
        </p:nvSpPr>
        <p:spPr bwMode="auto">
          <a:xfrm>
            <a:off x="0" y="67017"/>
            <a:ext cx="184731" cy="323165"/>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it-IT" altLang="it-IT"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309864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La tempistica della domanda</a:t>
            </a:r>
          </a:p>
        </p:txBody>
      </p:sp>
      <p:sp>
        <p:nvSpPr>
          <p:cNvPr id="3" name="Segnaposto contenuto 2"/>
          <p:cNvSpPr>
            <a:spLocks noGrp="1"/>
          </p:cNvSpPr>
          <p:nvPr>
            <p:ph idx="1"/>
          </p:nvPr>
        </p:nvSpPr>
        <p:spPr/>
        <p:txBody>
          <a:bodyPr/>
          <a:lstStyle/>
          <a:p>
            <a:pPr marL="0" indent="0" algn="just">
              <a:buNone/>
            </a:pPr>
            <a:r>
              <a:rPr lang="it-IT" dirty="0"/>
              <a:t>La nota circolare </a:t>
            </a:r>
            <a:r>
              <a:rPr lang="it-IT" dirty="0" err="1"/>
              <a:t>Prot</a:t>
            </a:r>
            <a:r>
              <a:rPr lang="it-IT" dirty="0"/>
              <a:t>. 246097/i del 14/10/2022 della Direzione Strategica: </a:t>
            </a:r>
          </a:p>
          <a:p>
            <a:pPr marL="0" indent="0" algn="just">
              <a:buNone/>
            </a:pPr>
            <a:r>
              <a:rPr lang="it-IT" dirty="0"/>
              <a:t>“</a:t>
            </a:r>
            <a:r>
              <a:rPr lang="it-IT" i="1" dirty="0"/>
              <a:t>i Responsabili delle Strutture aziendali provvederanno ad autorizzare i dipendenti alla fruizione dei giorni del congedo parentale e del congedo straordinario, assicurando il rispetto del termine di almeno cinque giorni prima della data di decorrenza del periodo di astensione per il congedo parentale ed il rispetto di un preavviso ragionevole alla salvaguardia delle esigenze di servizio per quanto concerne il congedo straordinario</a:t>
            </a:r>
            <a:r>
              <a:rPr lang="it-IT" dirty="0"/>
              <a:t>”.</a:t>
            </a:r>
          </a:p>
          <a:p>
            <a:endParaRPr lang="it-IT" dirty="0"/>
          </a:p>
        </p:txBody>
      </p:sp>
    </p:spTree>
    <p:extLst>
      <p:ext uri="{BB962C8B-B14F-4D97-AF65-F5344CB8AC3E}">
        <p14:creationId xmlns:p14="http://schemas.microsoft.com/office/powerpoint/2010/main" val="248653901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Grazie per l’attenzione</a:t>
            </a:r>
          </a:p>
        </p:txBody>
      </p:sp>
    </p:spTree>
    <p:extLst>
      <p:ext uri="{BB962C8B-B14F-4D97-AF65-F5344CB8AC3E}">
        <p14:creationId xmlns:p14="http://schemas.microsoft.com/office/powerpoint/2010/main" val="19371028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parentale: quanto spetta e cosa spetta</a:t>
            </a:r>
          </a:p>
        </p:txBody>
      </p:sp>
      <p:sp>
        <p:nvSpPr>
          <p:cNvPr id="3" name="Segnaposto contenuto 2"/>
          <p:cNvSpPr>
            <a:spLocks noGrp="1"/>
          </p:cNvSpPr>
          <p:nvPr>
            <p:ph idx="1"/>
          </p:nvPr>
        </p:nvSpPr>
        <p:spPr/>
        <p:txBody>
          <a:bodyPr>
            <a:normAutofit fontScale="85000" lnSpcReduction="20000"/>
          </a:bodyPr>
          <a:lstStyle/>
          <a:p>
            <a:pPr lvl="0" algn="just"/>
            <a:r>
              <a:rPr lang="it-IT" dirty="0"/>
              <a:t>Spetta a ciascun genitore nei </a:t>
            </a:r>
            <a:r>
              <a:rPr lang="it-IT" b="1" dirty="0"/>
              <a:t>primi 12 anni</a:t>
            </a:r>
            <a:r>
              <a:rPr lang="it-IT" dirty="0"/>
              <a:t> di vita del figlio;</a:t>
            </a:r>
          </a:p>
          <a:p>
            <a:pPr lvl="0" algn="just"/>
            <a:r>
              <a:rPr lang="it-IT" dirty="0"/>
              <a:t>I periodi </a:t>
            </a:r>
            <a:r>
              <a:rPr lang="it-IT" b="1" dirty="0"/>
              <a:t>non</a:t>
            </a:r>
            <a:r>
              <a:rPr lang="it-IT" dirty="0"/>
              <a:t> possono </a:t>
            </a:r>
            <a:r>
              <a:rPr lang="it-IT" b="1" dirty="0"/>
              <a:t>complessivamente per entrambi i genitori eccedere i 10 mesi</a:t>
            </a:r>
            <a:r>
              <a:rPr lang="it-IT" dirty="0"/>
              <a:t>;</a:t>
            </a:r>
          </a:p>
          <a:p>
            <a:pPr lvl="0" algn="just"/>
            <a:r>
              <a:rPr lang="it-IT" dirty="0"/>
              <a:t>La </a:t>
            </a:r>
            <a:r>
              <a:rPr lang="it-IT" b="1" dirty="0"/>
              <a:t>madre</a:t>
            </a:r>
            <a:r>
              <a:rPr lang="it-IT" u="sng" dirty="0"/>
              <a:t> </a:t>
            </a:r>
            <a:r>
              <a:rPr lang="it-IT" dirty="0"/>
              <a:t>può usufruire di un periodo continuativo o frazionato </a:t>
            </a:r>
            <a:r>
              <a:rPr lang="it-IT" b="1" dirty="0"/>
              <a:t>non superiore a 6 mesi</a:t>
            </a:r>
            <a:r>
              <a:rPr lang="it-IT" dirty="0"/>
              <a:t>;</a:t>
            </a:r>
          </a:p>
          <a:p>
            <a:pPr lvl="0" algn="just"/>
            <a:r>
              <a:rPr lang="it-IT" dirty="0"/>
              <a:t>Il </a:t>
            </a:r>
            <a:r>
              <a:rPr lang="it-IT" b="1" dirty="0"/>
              <a:t>padre</a:t>
            </a:r>
            <a:r>
              <a:rPr lang="it-IT" dirty="0"/>
              <a:t> può usufruire di un periodo continuativo o frazionato </a:t>
            </a:r>
            <a:r>
              <a:rPr lang="it-IT" b="1" dirty="0"/>
              <a:t>non superiore a 6 mesi elevabile a 7 qualora usufruisca del congedo per un periodo non inferiore a 3 mesi</a:t>
            </a:r>
            <a:r>
              <a:rPr lang="it-IT" dirty="0"/>
              <a:t>. In questo caso il limite complessivo dei congedi parentali dei genitori è </a:t>
            </a:r>
            <a:r>
              <a:rPr lang="it-IT" b="1" dirty="0"/>
              <a:t>elevato a 11 mesi</a:t>
            </a:r>
            <a:r>
              <a:rPr lang="it-IT" dirty="0"/>
              <a:t>;</a:t>
            </a:r>
          </a:p>
          <a:p>
            <a:pPr lvl="0" algn="just"/>
            <a:r>
              <a:rPr lang="it-IT" dirty="0"/>
              <a:t>Qualora nel nucleo sia presente un </a:t>
            </a:r>
            <a:r>
              <a:rPr lang="it-IT" b="1" dirty="0"/>
              <a:t>solo genitore</a:t>
            </a:r>
            <a:r>
              <a:rPr lang="it-IT" dirty="0"/>
              <a:t> (separato, vedovo, “single”, o con affidamento esclusivo), questi potrà ottenere di assentarsi per un periodo continuativo o frazionato </a:t>
            </a:r>
            <a:r>
              <a:rPr lang="it-IT" b="1" dirty="0"/>
              <a:t>non superiore a 11 mesi</a:t>
            </a:r>
            <a:r>
              <a:rPr lang="it-IT" dirty="0"/>
              <a:t>;</a:t>
            </a:r>
          </a:p>
          <a:p>
            <a:pPr lvl="0" algn="just"/>
            <a:r>
              <a:rPr lang="it-IT" b="1" dirty="0"/>
              <a:t>Non è richiesta alcuna giustificazione</a:t>
            </a:r>
            <a:r>
              <a:rPr lang="it-IT" dirty="0"/>
              <a:t> (cioè nessun certificato medico);</a:t>
            </a:r>
          </a:p>
          <a:p>
            <a:endParaRPr lang="it-IT" dirty="0"/>
          </a:p>
        </p:txBody>
      </p:sp>
    </p:spTree>
    <p:extLst>
      <p:ext uri="{BB962C8B-B14F-4D97-AF65-F5344CB8AC3E}">
        <p14:creationId xmlns:p14="http://schemas.microsoft.com/office/powerpoint/2010/main" val="423028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parentale</a:t>
            </a:r>
            <a:br>
              <a:rPr lang="it-IT" dirty="0"/>
            </a:br>
            <a:r>
              <a:rPr lang="it-IT" dirty="0"/>
              <a:t>Trattamento economico e normativo</a:t>
            </a:r>
          </a:p>
        </p:txBody>
      </p:sp>
      <p:sp>
        <p:nvSpPr>
          <p:cNvPr id="3" name="Segnaposto contenuto 2"/>
          <p:cNvSpPr>
            <a:spLocks noGrp="1"/>
          </p:cNvSpPr>
          <p:nvPr>
            <p:ph idx="1"/>
          </p:nvPr>
        </p:nvSpPr>
        <p:spPr/>
        <p:txBody>
          <a:bodyPr>
            <a:normAutofit fontScale="92500" lnSpcReduction="20000"/>
          </a:bodyPr>
          <a:lstStyle/>
          <a:p>
            <a:pPr algn="just"/>
            <a:r>
              <a:rPr lang="it-IT" dirty="0"/>
              <a:t>Dopo l’ultima modifica del D.lgs. 151/2001 ad opera del D.lgs. 105/2022, i periodi di congedo parentale sono </a:t>
            </a:r>
            <a:r>
              <a:rPr lang="it-IT" b="1" dirty="0"/>
              <a:t>indennizzabili</a:t>
            </a:r>
            <a:r>
              <a:rPr lang="it-IT" dirty="0"/>
              <a:t> </a:t>
            </a:r>
            <a:r>
              <a:rPr lang="it-IT" b="1" dirty="0"/>
              <a:t>fino al 12° anno</a:t>
            </a:r>
            <a:r>
              <a:rPr lang="it-IT" dirty="0"/>
              <a:t> di vita del bambino, e sono così ripartiti:</a:t>
            </a:r>
          </a:p>
          <a:p>
            <a:pPr lvl="0" algn="just"/>
            <a:r>
              <a:rPr lang="it-IT" dirty="0"/>
              <a:t>alla </a:t>
            </a:r>
            <a:r>
              <a:rPr lang="it-IT" b="1" dirty="0"/>
              <a:t>madre</a:t>
            </a:r>
            <a:r>
              <a:rPr lang="it-IT" dirty="0"/>
              <a:t> spetta un periodo indennizzabile di </a:t>
            </a:r>
            <a:r>
              <a:rPr lang="it-IT" b="1" dirty="0"/>
              <a:t>3 mesi</a:t>
            </a:r>
            <a:r>
              <a:rPr lang="it-IT" dirty="0"/>
              <a:t>, </a:t>
            </a:r>
            <a:r>
              <a:rPr lang="it-IT" b="1" dirty="0"/>
              <a:t>non trasferibili </a:t>
            </a:r>
            <a:r>
              <a:rPr lang="it-IT" dirty="0"/>
              <a:t>all’altro genitore;</a:t>
            </a:r>
          </a:p>
          <a:p>
            <a:pPr lvl="0" algn="just"/>
            <a:r>
              <a:rPr lang="it-IT" dirty="0"/>
              <a:t>al </a:t>
            </a:r>
            <a:r>
              <a:rPr lang="it-IT" b="1" dirty="0"/>
              <a:t>padre</a:t>
            </a:r>
            <a:r>
              <a:rPr lang="it-IT" dirty="0"/>
              <a:t> spetta un periodo indennizzabile di </a:t>
            </a:r>
            <a:r>
              <a:rPr lang="it-IT" b="1" dirty="0"/>
              <a:t>3 mesi</a:t>
            </a:r>
            <a:r>
              <a:rPr lang="it-IT" dirty="0"/>
              <a:t>, </a:t>
            </a:r>
            <a:r>
              <a:rPr lang="it-IT" b="1" dirty="0"/>
              <a:t>non trasferibili </a:t>
            </a:r>
            <a:r>
              <a:rPr lang="it-IT" dirty="0"/>
              <a:t>all’altro genitore;</a:t>
            </a:r>
          </a:p>
          <a:p>
            <a:pPr lvl="0" algn="just"/>
            <a:r>
              <a:rPr lang="it-IT" b="1" dirty="0"/>
              <a:t>entrambi i genitori </a:t>
            </a:r>
            <a:r>
              <a:rPr lang="it-IT" dirty="0"/>
              <a:t>hanno altresì diritto, in alternativa tra loro, ma ne può fruire anche uno solo dei genitori, a un </a:t>
            </a:r>
            <a:r>
              <a:rPr lang="it-IT" b="1" dirty="0"/>
              <a:t>ulteriore </a:t>
            </a:r>
            <a:r>
              <a:rPr lang="it-IT" dirty="0"/>
              <a:t>periodo indennizzabile della durata complessiva di </a:t>
            </a:r>
            <a:r>
              <a:rPr lang="it-IT" b="1" dirty="0"/>
              <a:t>3 mesi</a:t>
            </a:r>
            <a:r>
              <a:rPr lang="it-IT" dirty="0"/>
              <a:t>, per un </a:t>
            </a:r>
            <a:r>
              <a:rPr lang="it-IT" b="1" dirty="0"/>
              <a:t>periodo massimo complessivo </a:t>
            </a:r>
            <a:r>
              <a:rPr lang="it-IT" dirty="0"/>
              <a:t>indennizzabile tra i genitori di </a:t>
            </a:r>
            <a:r>
              <a:rPr lang="it-IT" b="1" dirty="0"/>
              <a:t>9 mesi</a:t>
            </a:r>
            <a:r>
              <a:rPr lang="it-IT" dirty="0"/>
              <a:t>;</a:t>
            </a:r>
          </a:p>
          <a:p>
            <a:pPr lvl="0" algn="just"/>
            <a:r>
              <a:rPr lang="it-IT" dirty="0"/>
              <a:t>Nel caso vi sia </a:t>
            </a:r>
            <a:r>
              <a:rPr lang="it-IT" b="1" dirty="0"/>
              <a:t>un solo genitore</a:t>
            </a:r>
            <a:r>
              <a:rPr lang="it-IT" dirty="0"/>
              <a:t>, allo stesso spetta un </a:t>
            </a:r>
            <a:r>
              <a:rPr lang="it-IT" b="1" dirty="0"/>
              <a:t>periodo massimo indennizzabile di nove mesi</a:t>
            </a:r>
            <a:endParaRPr lang="it-IT" dirty="0"/>
          </a:p>
          <a:p>
            <a:pPr marL="0" indent="0">
              <a:buNone/>
            </a:pPr>
            <a:endParaRPr lang="it-IT" dirty="0"/>
          </a:p>
        </p:txBody>
      </p:sp>
    </p:spTree>
    <p:extLst>
      <p:ext uri="{BB962C8B-B14F-4D97-AF65-F5344CB8AC3E}">
        <p14:creationId xmlns:p14="http://schemas.microsoft.com/office/powerpoint/2010/main" val="144101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Congedo parentale</a:t>
            </a:r>
            <a:br>
              <a:rPr lang="it-IT" dirty="0"/>
            </a:br>
            <a:r>
              <a:rPr lang="it-IT" dirty="0"/>
              <a:t>Trattamento economico</a:t>
            </a:r>
          </a:p>
        </p:txBody>
      </p:sp>
      <p:sp>
        <p:nvSpPr>
          <p:cNvPr id="3" name="Segnaposto contenuto 2"/>
          <p:cNvSpPr>
            <a:spLocks noGrp="1"/>
          </p:cNvSpPr>
          <p:nvPr>
            <p:ph idx="1"/>
          </p:nvPr>
        </p:nvSpPr>
        <p:spPr/>
        <p:txBody>
          <a:bodyPr>
            <a:normAutofit fontScale="92500" lnSpcReduction="10000"/>
          </a:bodyPr>
          <a:lstStyle/>
          <a:p>
            <a:pPr marL="0" indent="0" algn="just">
              <a:buNone/>
            </a:pPr>
            <a:r>
              <a:rPr lang="it-IT" dirty="0"/>
              <a:t>Il trattamento economico è stabilito dai CC.CC.NN.L. e dal D.lgs. 151/2001, come segue:</a:t>
            </a:r>
          </a:p>
          <a:p>
            <a:pPr lvl="0" algn="just"/>
            <a:r>
              <a:rPr lang="it-IT" dirty="0"/>
              <a:t>i </a:t>
            </a:r>
            <a:r>
              <a:rPr lang="it-IT" b="1" dirty="0"/>
              <a:t>primi 30 giorni</a:t>
            </a:r>
            <a:r>
              <a:rPr lang="it-IT" dirty="0"/>
              <a:t> di assenza, computati </a:t>
            </a:r>
            <a:r>
              <a:rPr lang="it-IT" b="1" dirty="0"/>
              <a:t>complessivamente per entrambi i genitori</a:t>
            </a:r>
            <a:r>
              <a:rPr lang="it-IT" dirty="0"/>
              <a:t> o spettanti </a:t>
            </a:r>
            <a:r>
              <a:rPr lang="it-IT" b="1" dirty="0"/>
              <a:t>al genitore singolo</a:t>
            </a:r>
            <a:r>
              <a:rPr lang="it-IT" dirty="0"/>
              <a:t> sono </a:t>
            </a:r>
            <a:r>
              <a:rPr lang="it-IT" b="1" dirty="0"/>
              <a:t>interamente retribuiti</a:t>
            </a:r>
            <a:r>
              <a:rPr lang="it-IT" dirty="0"/>
              <a:t> (CC.CC.NN.L.);</a:t>
            </a:r>
          </a:p>
          <a:p>
            <a:pPr lvl="0" algn="just"/>
            <a:r>
              <a:rPr lang="it-IT" dirty="0"/>
              <a:t>per gli </a:t>
            </a:r>
            <a:r>
              <a:rPr lang="it-IT" b="1" dirty="0"/>
              <a:t>ulteriori giorni</a:t>
            </a:r>
            <a:r>
              <a:rPr lang="it-IT" dirty="0"/>
              <a:t> di congedo </a:t>
            </a:r>
            <a:r>
              <a:rPr lang="it-IT" b="1" dirty="0"/>
              <a:t>indennizzabili</a:t>
            </a:r>
            <a:r>
              <a:rPr lang="it-IT" dirty="0"/>
              <a:t>, come sopra ripartiti e nei limiti di cui sopra, spetta il </a:t>
            </a:r>
            <a:r>
              <a:rPr lang="it-IT" b="1" dirty="0"/>
              <a:t>30%</a:t>
            </a:r>
            <a:r>
              <a:rPr lang="it-IT" dirty="0"/>
              <a:t> della retribuzione (D.lgs. 151/2001);</a:t>
            </a:r>
          </a:p>
          <a:p>
            <a:pPr lvl="0" algn="just"/>
            <a:r>
              <a:rPr lang="it-IT" dirty="0"/>
              <a:t>gli </a:t>
            </a:r>
            <a:r>
              <a:rPr lang="it-IT" b="1" dirty="0"/>
              <a:t>altri giorni di congedo, </a:t>
            </a:r>
            <a:r>
              <a:rPr lang="it-IT" dirty="0"/>
              <a:t>ulteriori rispetto a quanto previsto ai punti precedenti,</a:t>
            </a:r>
            <a:r>
              <a:rPr lang="it-IT" b="1" dirty="0"/>
              <a:t> non sono retribuiti</a:t>
            </a:r>
            <a:r>
              <a:rPr lang="it-IT" dirty="0"/>
              <a:t> a meno che il reddito individuale dell’interessato sia inferiore a 2,5 volte l’importo del trattamento minimo di pensione a carico dell’Assicurazione Generale Obbligatoria (A.G.O.).</a:t>
            </a:r>
          </a:p>
          <a:p>
            <a:endParaRPr lang="it-IT" dirty="0"/>
          </a:p>
          <a:p>
            <a:endParaRPr lang="it-IT" dirty="0"/>
          </a:p>
        </p:txBody>
      </p:sp>
    </p:spTree>
    <p:extLst>
      <p:ext uri="{BB962C8B-B14F-4D97-AF65-F5344CB8AC3E}">
        <p14:creationId xmlns:p14="http://schemas.microsoft.com/office/powerpoint/2010/main" val="2429187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935D436-EAA0-6840-9C8C-946317B4CAA0}"/>
              </a:ext>
            </a:extLst>
          </p:cNvPr>
          <p:cNvSpPr>
            <a:spLocks noGrp="1"/>
          </p:cNvSpPr>
          <p:nvPr>
            <p:ph type="title"/>
          </p:nvPr>
        </p:nvSpPr>
        <p:spPr>
          <a:xfrm>
            <a:off x="838200" y="365125"/>
            <a:ext cx="10515600" cy="1626961"/>
          </a:xfrm>
        </p:spPr>
        <p:txBody>
          <a:bodyPr>
            <a:normAutofit fontScale="90000"/>
          </a:bodyPr>
          <a:lstStyle/>
          <a:p>
            <a:pPr algn="ctr"/>
            <a:r>
              <a:rPr lang="it-IT" dirty="0"/>
              <a:t>Congedo parentale: parto plurimo (gemellare)</a:t>
            </a:r>
            <a:br>
              <a:rPr lang="it-IT" dirty="0"/>
            </a:br>
            <a:r>
              <a:rPr lang="it-IT" dirty="0"/>
              <a:t>(ARAN, Orientamento applicativo CSAN55 che conferma il precedente orientamento SAN175)</a:t>
            </a:r>
          </a:p>
        </p:txBody>
      </p:sp>
      <p:sp>
        <p:nvSpPr>
          <p:cNvPr id="3" name="Segnaposto contenuto 2">
            <a:extLst>
              <a:ext uri="{FF2B5EF4-FFF2-40B4-BE49-F238E27FC236}">
                <a16:creationId xmlns:a16="http://schemas.microsoft.com/office/drawing/2014/main" id="{65E9C686-13BF-14C2-9A4E-858D16030570}"/>
              </a:ext>
            </a:extLst>
          </p:cNvPr>
          <p:cNvSpPr>
            <a:spLocks noGrp="1"/>
          </p:cNvSpPr>
          <p:nvPr>
            <p:ph idx="1"/>
          </p:nvPr>
        </p:nvSpPr>
        <p:spPr>
          <a:xfrm>
            <a:off x="838200" y="2253343"/>
            <a:ext cx="10515600" cy="3951514"/>
          </a:xfrm>
        </p:spPr>
        <p:txBody>
          <a:bodyPr>
            <a:normAutofit/>
          </a:bodyPr>
          <a:lstStyle/>
          <a:p>
            <a:pPr marL="0" indent="0" algn="just">
              <a:buNone/>
            </a:pPr>
            <a:endParaRPr lang="it-IT" sz="4000" dirty="0"/>
          </a:p>
          <a:p>
            <a:pPr marL="0" indent="0" algn="just">
              <a:buNone/>
            </a:pPr>
            <a:r>
              <a:rPr lang="it-IT" sz="3600" dirty="0"/>
              <a:t>In caso di parto gemellare, i primi 30 giorni retribuiti per intero devono essere riconosciuti per ogni figlio gemello?</a:t>
            </a:r>
          </a:p>
          <a:p>
            <a:pPr marL="0" indent="0" algn="just">
              <a:buNone/>
            </a:pPr>
            <a:endParaRPr lang="it-IT" dirty="0"/>
          </a:p>
        </p:txBody>
      </p:sp>
    </p:spTree>
    <p:extLst>
      <p:ext uri="{BB962C8B-B14F-4D97-AF65-F5344CB8AC3E}">
        <p14:creationId xmlns:p14="http://schemas.microsoft.com/office/powerpoint/2010/main" val="2975738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9006121-C218-B690-DED7-ECD80F210DF2}"/>
              </a:ext>
            </a:extLst>
          </p:cNvPr>
          <p:cNvSpPr>
            <a:spLocks noGrp="1"/>
          </p:cNvSpPr>
          <p:nvPr>
            <p:ph type="title"/>
          </p:nvPr>
        </p:nvSpPr>
        <p:spPr/>
        <p:txBody>
          <a:bodyPr/>
          <a:lstStyle/>
          <a:p>
            <a:r>
              <a:rPr lang="it-IT" dirty="0"/>
              <a:t>La risposta dell’ARAN:</a:t>
            </a:r>
            <a:br>
              <a:rPr lang="it-IT" dirty="0"/>
            </a:br>
            <a:endParaRPr lang="it-IT" dirty="0"/>
          </a:p>
        </p:txBody>
      </p:sp>
      <p:sp>
        <p:nvSpPr>
          <p:cNvPr id="3" name="Segnaposto contenuto 2">
            <a:extLst>
              <a:ext uri="{FF2B5EF4-FFF2-40B4-BE49-F238E27FC236}">
                <a16:creationId xmlns:a16="http://schemas.microsoft.com/office/drawing/2014/main" id="{BA3B7C3F-98DA-DCAD-C052-4FDF26B0CB2B}"/>
              </a:ext>
            </a:extLst>
          </p:cNvPr>
          <p:cNvSpPr>
            <a:spLocks noGrp="1"/>
          </p:cNvSpPr>
          <p:nvPr>
            <p:ph idx="1"/>
          </p:nvPr>
        </p:nvSpPr>
        <p:spPr>
          <a:xfrm>
            <a:off x="838200" y="1524000"/>
            <a:ext cx="10515600" cy="4865914"/>
          </a:xfrm>
        </p:spPr>
        <p:txBody>
          <a:bodyPr>
            <a:normAutofit fontScale="92500" lnSpcReduction="10000"/>
          </a:bodyPr>
          <a:lstStyle/>
          <a:p>
            <a:pPr algn="just"/>
            <a:r>
              <a:rPr lang="it-IT" dirty="0"/>
              <a:t>Il </a:t>
            </a:r>
            <a:r>
              <a:rPr lang="it-IT" dirty="0" err="1"/>
              <a:t>D.Lgs.</a:t>
            </a:r>
            <a:r>
              <a:rPr lang="it-IT" dirty="0"/>
              <a:t> n. 151 del 2001, pur prevedendo che il congedo parentale in oggetto compete per ogni bambino, non ha espressamente disciplinato il caso di parti plurimi, al contrario di quanto previsto per i riposi giornalieri della madre. </a:t>
            </a:r>
          </a:p>
          <a:p>
            <a:pPr algn="just"/>
            <a:r>
              <a:rPr lang="it-IT" dirty="0"/>
              <a:t>Per ciò che attiene il beneficio di maggior favore  previsto dalla norma contrattuale in esame (cioè il mantenimento del 100% della retribuzione per i primi trenta giorni), esso ha dunque mantenuto la precedente </a:t>
            </a:r>
            <a:r>
              <a:rPr lang="it-IT" b="1" dirty="0"/>
              <a:t>correlazione con "l'evento parto" </a:t>
            </a:r>
            <a:r>
              <a:rPr lang="it-IT" dirty="0"/>
              <a:t>per cui, anche in presenza di parti plurimi, compete una sola volta, cumulativamente per entrambi i genitori. </a:t>
            </a:r>
          </a:p>
          <a:p>
            <a:pPr algn="just"/>
            <a:r>
              <a:rPr lang="it-IT" dirty="0"/>
              <a:t>Pertanto, </a:t>
            </a:r>
            <a:r>
              <a:rPr lang="it-IT" b="1" dirty="0"/>
              <a:t>non</a:t>
            </a:r>
            <a:r>
              <a:rPr lang="it-IT" dirty="0"/>
              <a:t> sembra </a:t>
            </a:r>
            <a:r>
              <a:rPr lang="it-IT" b="1" dirty="0"/>
              <a:t>possibile</a:t>
            </a:r>
            <a:r>
              <a:rPr lang="it-IT" dirty="0"/>
              <a:t> che il trattamento economico dei primi trenta giorni di congedo retribuibili per intero in base all’ art. 17, comma 2, lett. c), del CCNL Integrativo 20 settembre 2001, </a:t>
            </a:r>
            <a:r>
              <a:rPr lang="it-IT" b="1" dirty="0"/>
              <a:t>sia suscettibile </a:t>
            </a:r>
            <a:r>
              <a:rPr lang="it-IT" dirty="0"/>
              <a:t>– allo stato - </a:t>
            </a:r>
            <a:r>
              <a:rPr lang="it-IT" b="1" dirty="0"/>
              <a:t>di moltiplicazione</a:t>
            </a:r>
            <a:r>
              <a:rPr lang="it-IT" dirty="0"/>
              <a:t>, in quanto non sorretta da una idonea previsione dei relativi costi.</a:t>
            </a:r>
          </a:p>
          <a:p>
            <a:endParaRPr lang="it-IT" dirty="0"/>
          </a:p>
        </p:txBody>
      </p:sp>
    </p:spTree>
    <p:extLst>
      <p:ext uri="{BB962C8B-B14F-4D97-AF65-F5344CB8AC3E}">
        <p14:creationId xmlns:p14="http://schemas.microsoft.com/office/powerpoint/2010/main" val="59174773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830</TotalTime>
  <Words>4652</Words>
  <Application>Microsoft Office PowerPoint</Application>
  <PresentationFormat>Widescreen</PresentationFormat>
  <Paragraphs>216</Paragraphs>
  <Slides>41</Slides>
  <Notes>2</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41</vt:i4>
      </vt:variant>
    </vt:vector>
  </HeadingPairs>
  <TitlesOfParts>
    <vt:vector size="45" baseType="lpstr">
      <vt:lpstr>Arial</vt:lpstr>
      <vt:lpstr>Calibri</vt:lpstr>
      <vt:lpstr>Calibri Light</vt:lpstr>
      <vt:lpstr>Tema di Office</vt:lpstr>
      <vt:lpstr>Congedo parentale e Congedo straordinario</vt:lpstr>
      <vt:lpstr>Congedo Parentale Riferimenti normativi</vt:lpstr>
      <vt:lpstr>Le fonti CC.CC.NN.L. e le Leggi</vt:lpstr>
      <vt:lpstr>Congedo Parentale: a chi spetta e da quando spetta</vt:lpstr>
      <vt:lpstr>Congedo parentale: quanto spetta e cosa spetta</vt:lpstr>
      <vt:lpstr>Congedo parentale Trattamento economico e normativo</vt:lpstr>
      <vt:lpstr>Congedo parentale Trattamento economico</vt:lpstr>
      <vt:lpstr>Congedo parentale: parto plurimo (gemellare) (ARAN, Orientamento applicativo CSAN55 che conferma il precedente orientamento SAN175)</vt:lpstr>
      <vt:lpstr>La risposta dell’ARAN: </vt:lpstr>
      <vt:lpstr>Elevazione misura indennità all’80% della retribuzione, spetta anche ai dipendenti del SSN? </vt:lpstr>
      <vt:lpstr>La risposta del Dipartimento della Funzione Pubblica  (nota DFP-20810-P-27/03/2023) </vt:lpstr>
      <vt:lpstr>Congedo parentale: effetti relativi all’anzianità di servizio, alle ferie e alla tredicesima</vt:lpstr>
      <vt:lpstr>Congedo parentale: la domanda (CCNL)</vt:lpstr>
      <vt:lpstr>Congedo straordinario Riferimenti normativi</vt:lpstr>
      <vt:lpstr>Congedo straordinario: quando spetta e a chi spetta</vt:lpstr>
      <vt:lpstr>Le condizioni per il passaggio al grado successivo mancanza e patologie invalidanti </vt:lpstr>
      <vt:lpstr>Convivenza nei casi previsti dalla legge  (Inps, circolare n. 32 del 06/03/2012, punto 6)</vt:lpstr>
      <vt:lpstr>Convivenza = stessa Residenza</vt:lpstr>
      <vt:lpstr>Convivenza no Domicilio – eccezione dimora temporanea</vt:lpstr>
      <vt:lpstr>Convivenza: la novità del D.lgs. 105/2022</vt:lpstr>
      <vt:lpstr>Congedo straordinario: cosa spetta (L’articolo 42, comma 5 bis, del Decreto Legislativo n. 151/2001 - Inps, Circolare n. 32 del 06/03/2012, punto 3.3)</vt:lpstr>
      <vt:lpstr>I REQUISITI </vt:lpstr>
      <vt:lpstr>Assenza del ricovero a tempo pieno. Le eccezioni (Inps, Circolare n. 32 del 06/03/2012</vt:lpstr>
      <vt:lpstr>«Ricovero» secondo la Corte di Cassazione </vt:lpstr>
      <vt:lpstr>Il congedo straordinario e il certificato di handicap</vt:lpstr>
      <vt:lpstr>Proroga degli effetti del verbale rivedibile</vt:lpstr>
      <vt:lpstr>Congedo straordinario: effetti relativi all’anzianità di servizio, alle ferie e alla tredicesima</vt:lpstr>
      <vt:lpstr>Congedo straordinario: la domanda</vt:lpstr>
      <vt:lpstr>Congedo parentale e Congedo straordinario.  La frazionabilità: Indicazioni operative ed esempi</vt:lpstr>
      <vt:lpstr>Dipartimento della Funzione Pubblica  (Parere DFP 0066814 – P –8/10/2021)</vt:lpstr>
      <vt:lpstr>Gli esempi pratici</vt:lpstr>
      <vt:lpstr>Quando le giornate di sabato e domenica non devono essere conteggiate. Esempi</vt:lpstr>
      <vt:lpstr>Quando le giornate di sabato e domenica devono essere conteggiate. Esempi</vt:lpstr>
      <vt:lpstr>Quando le giornate di sabato e domenica non devono essere conteggiate. Ulteriori esempi</vt:lpstr>
      <vt:lpstr>Quando le giornate di sabato e domenica devono essere conteggiate. Ulteriori esempi</vt:lpstr>
      <vt:lpstr>Congedo parentale e Congedo straordinario Iter procedimentale aziendale</vt:lpstr>
      <vt:lpstr>Le fasi del procedimento</vt:lpstr>
      <vt:lpstr>In particolare: la prima fase</vt:lpstr>
      <vt:lpstr>In particolare: la seconda fase</vt:lpstr>
      <vt:lpstr>La tempistica della domanda</vt:lpstr>
      <vt:lpstr>Grazie per l’attenzione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Congedo parentale e congedo straordinario</dc:title>
  <dc:creator>Salzano Vincenzo</dc:creator>
  <cp:lastModifiedBy>Federica Pizzicato</cp:lastModifiedBy>
  <cp:revision>86</cp:revision>
  <dcterms:created xsi:type="dcterms:W3CDTF">2023-06-05T10:40:57Z</dcterms:created>
  <dcterms:modified xsi:type="dcterms:W3CDTF">2023-09-20T09:36:07Z</dcterms:modified>
</cp:coreProperties>
</file>